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87" r:id="rId4"/>
    <p:sldId id="258" r:id="rId5"/>
    <p:sldId id="286" r:id="rId6"/>
    <p:sldId id="257" r:id="rId7"/>
    <p:sldId id="284" r:id="rId8"/>
    <p:sldId id="259" r:id="rId9"/>
    <p:sldId id="260" r:id="rId10"/>
    <p:sldId id="261" r:id="rId11"/>
    <p:sldId id="273" r:id="rId12"/>
    <p:sldId id="272" r:id="rId13"/>
    <p:sldId id="282" r:id="rId14"/>
    <p:sldId id="263" r:id="rId15"/>
    <p:sldId id="274" r:id="rId16"/>
    <p:sldId id="275" r:id="rId17"/>
    <p:sldId id="276" r:id="rId18"/>
    <p:sldId id="277" r:id="rId19"/>
    <p:sldId id="285" r:id="rId20"/>
    <p:sldId id="280" r:id="rId21"/>
    <p:sldId id="279" r:id="rId22"/>
    <p:sldId id="266" r:id="rId23"/>
    <p:sldId id="264" r:id="rId24"/>
    <p:sldId id="267" r:id="rId25"/>
    <p:sldId id="278" r:id="rId26"/>
    <p:sldId id="265" r:id="rId27"/>
    <p:sldId id="268" r:id="rId28"/>
    <p:sldId id="271" r:id="rId29"/>
    <p:sldId id="269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B9C2631-DCC7-4329-A6D2-410EC9AE69DE}" type="datetimeFigureOut">
              <a:rPr lang="ru-RU" smtClean="0"/>
              <a:t>19.02.2015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68FADB2-52CC-4BB0-B85F-D7FC5E5B01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glatman61@gmail.com" TargetMode="External"/><Relationship Id="rId2" Type="http://schemas.openxmlformats.org/officeDocument/2006/relationships/hyperlink" Target="mailto:gym1505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Родительское собрание</a:t>
            </a:r>
            <a:br>
              <a:rPr lang="ru-RU" sz="3600" dirty="0" smtClean="0"/>
            </a:br>
            <a:r>
              <a:rPr lang="ru-RU" sz="3600" dirty="0" smtClean="0"/>
              <a:t>9 класс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			Февраль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6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	учебный </a:t>
            </a:r>
            <a:r>
              <a:rPr lang="ru-RU" sz="2800" dirty="0"/>
              <a:t>план должен содержать не менее </a:t>
            </a:r>
            <a:r>
              <a:rPr lang="ru-RU" sz="2800" dirty="0" smtClean="0"/>
              <a:t>9 (10)  </a:t>
            </a:r>
            <a:r>
              <a:rPr lang="ru-RU" sz="2800" dirty="0"/>
              <a:t>учебных </a:t>
            </a:r>
            <a:r>
              <a:rPr lang="ru-RU" sz="2800" dirty="0" smtClean="0"/>
              <a:t>предметов;</a:t>
            </a:r>
          </a:p>
          <a:p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 </a:t>
            </a:r>
            <a:r>
              <a:rPr lang="ru-RU" sz="2800" dirty="0"/>
              <a:t>не менее </a:t>
            </a:r>
            <a:r>
              <a:rPr lang="ru-RU" sz="2800" dirty="0" smtClean="0"/>
              <a:t>3 (4) учебных </a:t>
            </a:r>
            <a:r>
              <a:rPr lang="ru-RU" sz="2800" dirty="0"/>
              <a:t>предметов на углубленном уровне изучения из соответствующей профилю обучения предметной </a:t>
            </a:r>
            <a:r>
              <a:rPr lang="ru-RU" sz="2800" dirty="0" smtClean="0"/>
              <a:t>области.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50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9887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Право выбрать ОДИН непрофильный предмет из образовательных  областей «Обществознание» и «Естествознание»: </a:t>
            </a: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    «Физика» или «Химия» или «Биология».</a:t>
            </a:r>
          </a:p>
          <a:p>
            <a:pPr marL="0" indent="0" algn="ctr">
              <a:buNone/>
            </a:pPr>
            <a:r>
              <a:rPr lang="ru-RU" sz="2800" dirty="0" smtClean="0"/>
              <a:t>А также изучать курс «История».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	В этом случае продолжительность этих  курсов не менее 180 часов  и заканчивается в 10 классе переводным экзаменом.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92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результате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Свобода выбора траектории у старшеклассника увеличивается на 3-6 часов в 10-11 классе;</a:t>
            </a:r>
          </a:p>
          <a:p>
            <a:pPr marL="0" indent="0" algn="ctr">
              <a:buNone/>
            </a:pPr>
            <a:endParaRPr lang="ru-RU" sz="2800" dirty="0"/>
          </a:p>
          <a:p>
            <a:pPr algn="ctr"/>
            <a:r>
              <a:rPr lang="ru-RU" sz="2800" dirty="0" smtClean="0"/>
              <a:t>Бюджетное финансирование </a:t>
            </a:r>
          </a:p>
          <a:p>
            <a:pPr marL="0" indent="0" algn="ctr">
              <a:buNone/>
            </a:pPr>
            <a:r>
              <a:rPr lang="ru-RU" sz="2800" dirty="0" smtClean="0"/>
              <a:t>НЕ уменьшается.</a:t>
            </a:r>
          </a:p>
        </p:txBody>
      </p:sp>
    </p:spTree>
    <p:extLst>
      <p:ext uri="{BB962C8B-B14F-4D97-AF65-F5344CB8AC3E}">
        <p14:creationId xmlns:p14="http://schemas.microsoft.com/office/powerpoint/2010/main" val="20012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Резерв в 11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Профильные предметы;</a:t>
            </a:r>
          </a:p>
          <a:p>
            <a:r>
              <a:rPr lang="ru-RU" sz="4000" dirty="0" smtClean="0"/>
              <a:t>Предметы по выбору (не менее 68 часов);</a:t>
            </a:r>
          </a:p>
          <a:p>
            <a:r>
              <a:rPr lang="ru-RU" sz="4000" dirty="0" smtClean="0"/>
              <a:t>Спецкурсы (менее 68 часов).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80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371600"/>
          </a:xfrm>
        </p:spPr>
        <p:txBody>
          <a:bodyPr/>
          <a:lstStyle/>
          <a:p>
            <a:r>
              <a:rPr lang="ru-RU" dirty="0" smtClean="0"/>
              <a:t>Надо определить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44752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Профильные предметы (не менее 2-х);</a:t>
            </a:r>
          </a:p>
          <a:p>
            <a:endParaRPr lang="ru-RU" sz="3600" dirty="0" smtClean="0"/>
          </a:p>
          <a:p>
            <a:r>
              <a:rPr lang="ru-RU" sz="3600" dirty="0" smtClean="0"/>
              <a:t>Выбор непрофильного предмета;</a:t>
            </a:r>
          </a:p>
          <a:p>
            <a:endParaRPr lang="ru-RU" sz="3600" dirty="0" smtClean="0"/>
          </a:p>
          <a:p>
            <a:r>
              <a:rPr lang="ru-RU" sz="3600" dirty="0" smtClean="0"/>
              <a:t>Предмет по выбору (не обязательно);</a:t>
            </a:r>
          </a:p>
          <a:p>
            <a:endParaRPr lang="ru-RU" sz="3600" dirty="0" smtClean="0"/>
          </a:p>
          <a:p>
            <a:r>
              <a:rPr lang="ru-RU" sz="3600" dirty="0" smtClean="0"/>
              <a:t>Определить тему исследовательской работы («индивидуальный проект»).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50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46546"/>
              </p:ext>
            </p:extLst>
          </p:nvPr>
        </p:nvGraphicFramePr>
        <p:xfrm>
          <a:off x="19051" y="0"/>
          <a:ext cx="9124948" cy="7267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3822"/>
                <a:gridCol w="1839611"/>
                <a:gridCol w="1013435"/>
                <a:gridCol w="1104520"/>
                <a:gridCol w="1104520"/>
                <a:gridCol w="1104520"/>
                <a:gridCol w="1104520"/>
              </a:tblGrid>
              <a:tr h="500192"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u="none" strike="noStrike" dirty="0">
                          <a:effectLst/>
                        </a:rPr>
                        <a:t>Обязательные дисциплины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</a:rPr>
                        <a:t>класс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 smtClean="0">
                          <a:effectLst/>
                        </a:rPr>
                        <a:t>min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</a:rPr>
                        <a:t>Кол-во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</a:rPr>
                        <a:t>групп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 smtClean="0">
                          <a:effectLst/>
                        </a:rPr>
                        <a:t>max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</a:rPr>
                        <a:t>Кол-во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</a:rPr>
                        <a:t>групп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709225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>
                          <a:effectLst/>
                        </a:rPr>
                        <a:t>Филология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 smtClean="0">
                          <a:effectLst/>
                        </a:rPr>
                        <a:t>Русский язык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482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 smtClean="0">
                          <a:effectLst/>
                        </a:rPr>
                        <a:t>Литература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7092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 err="1" smtClean="0">
                          <a:effectLst/>
                        </a:rPr>
                        <a:t>Иностран</a:t>
                      </a:r>
                      <a:r>
                        <a:rPr lang="ru-RU" sz="2400" u="none" strike="noStrike" dirty="0" smtClean="0">
                          <a:effectLst/>
                        </a:rPr>
                        <a:t>.</a:t>
                      </a:r>
                      <a:r>
                        <a:rPr lang="ru-RU" sz="2400" u="none" strike="noStrike" baseline="0" dirty="0" smtClean="0">
                          <a:effectLst/>
                        </a:rPr>
                        <a:t> яз</a:t>
                      </a:r>
                      <a:r>
                        <a:rPr lang="ru-RU" sz="2400" u="none" strike="noStrike" dirty="0" smtClean="0">
                          <a:effectLst/>
                        </a:rPr>
                        <a:t>ык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 smtClean="0">
                          <a:effectLst/>
                        </a:rPr>
                        <a:t>Английский язык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6157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 smtClean="0">
                          <a:effectLst/>
                        </a:rPr>
                        <a:t>Математика,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41371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>
                          <a:effectLst/>
                        </a:rPr>
                        <a:t> </a:t>
                      </a:r>
                      <a:r>
                        <a:rPr lang="ru-RU" sz="2400" u="none" strike="noStrike" dirty="0" smtClean="0">
                          <a:effectLst/>
                        </a:rPr>
                        <a:t>ИВТ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709225">
                <a:tc rowSpan="3"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 smtClean="0">
                          <a:effectLst/>
                        </a:rPr>
                        <a:t>Естествен. </a:t>
                      </a:r>
                      <a:r>
                        <a:rPr lang="ru-RU" sz="2400" u="none" strike="noStrike" dirty="0">
                          <a:effectLst/>
                        </a:rPr>
                        <a:t>науки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>
                          <a:effectLst/>
                        </a:rPr>
                        <a:t>Физика, астрономия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1/0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413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>
                          <a:effectLst/>
                        </a:rPr>
                        <a:t>Биология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1/0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413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>
                          <a:effectLst/>
                        </a:rPr>
                        <a:t>Химия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1/0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420401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 smtClean="0">
                          <a:effectLst/>
                        </a:rPr>
                        <a:t>Обществен. </a:t>
                      </a:r>
                      <a:r>
                        <a:rPr lang="ru-RU" sz="2400" u="none" strike="noStrike" dirty="0">
                          <a:effectLst/>
                        </a:rPr>
                        <a:t>науки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u="none" strike="noStrike" dirty="0" smtClean="0">
                          <a:effectLst/>
                        </a:rPr>
                        <a:t>История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709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>
                          <a:effectLst/>
                        </a:rPr>
                        <a:t>Обществознание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413714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2400" u="none" strike="noStrike" dirty="0">
                          <a:effectLst/>
                        </a:rPr>
                        <a:t>Физическая культура,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u="none" strike="noStrike" dirty="0">
                          <a:effectLst/>
                        </a:rPr>
                        <a:t>Физкультура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591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u="none" strike="noStrike" dirty="0" smtClean="0">
                          <a:effectLst/>
                        </a:rPr>
                        <a:t>Теория познания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 smtClean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 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3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8031"/>
              </p:ext>
            </p:extLst>
          </p:nvPr>
        </p:nvGraphicFramePr>
        <p:xfrm>
          <a:off x="0" y="1"/>
          <a:ext cx="9144001" cy="6923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110"/>
                <a:gridCol w="3711893"/>
                <a:gridCol w="1665998"/>
              </a:tblGrid>
              <a:tr h="721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Образовательные области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Физико-математическое</a:t>
                      </a:r>
                      <a:r>
                        <a:rPr lang="ru-RU" sz="2400" baseline="0" dirty="0" smtClean="0">
                          <a:effectLst/>
                        </a:rPr>
                        <a:t> направление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 </a:t>
                      </a:r>
                      <a:r>
                        <a:rPr lang="ru-RU" sz="2400" dirty="0" err="1">
                          <a:effectLst/>
                        </a:rPr>
                        <a:t>кл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9531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Филология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</a:t>
                      </a:r>
                      <a:r>
                        <a:rPr lang="ru-RU" sz="2400" dirty="0" smtClean="0">
                          <a:effectLst/>
                        </a:rPr>
                        <a:t>язык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  1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729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Литература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3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5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Иностранные языки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Английский язык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721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Математика, </a:t>
                      </a:r>
                      <a:r>
                        <a:rPr lang="ru-RU" sz="2400" dirty="0">
                          <a:effectLst/>
                        </a:rPr>
                        <a:t>информатика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Алгебра, </a:t>
                      </a:r>
                      <a:r>
                        <a:rPr lang="ru-RU" sz="2400" dirty="0">
                          <a:effectLst/>
                        </a:rPr>
                        <a:t>геометрия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89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</a:t>
                      </a:r>
                      <a:r>
                        <a:rPr lang="ru-RU" sz="2400" dirty="0" smtClean="0">
                          <a:effectLst/>
                        </a:rPr>
                        <a:t>нформатика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4/0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721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Естественные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Физика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721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Общественные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История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721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Физическая культура, </a:t>
                      </a:r>
                      <a:r>
                        <a:rPr lang="ru-RU" sz="2400" dirty="0" smtClean="0">
                          <a:effectLst/>
                        </a:rPr>
                        <a:t>экология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Физкультура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10822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Теория</a:t>
                      </a:r>
                      <a:r>
                        <a:rPr lang="ru-RU" sz="2400" baseline="0" dirty="0" smtClean="0">
                          <a:effectLst/>
                        </a:rPr>
                        <a:t> познания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Учебно-исследовательские  </a:t>
                      </a:r>
                      <a:r>
                        <a:rPr lang="ru-RU" sz="2400" dirty="0" smtClean="0">
                          <a:effectLst/>
                        </a:rPr>
                        <a:t>мастерские</a:t>
                      </a: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6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7191"/>
              </p:ext>
            </p:extLst>
          </p:nvPr>
        </p:nvGraphicFramePr>
        <p:xfrm>
          <a:off x="10701" y="1"/>
          <a:ext cx="9133300" cy="6857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2554"/>
                <a:gridCol w="3693157"/>
                <a:gridCol w="1657589"/>
              </a:tblGrid>
              <a:tr h="773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Образовательные области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Гуманитарное</a:t>
                      </a:r>
                      <a:r>
                        <a:rPr lang="ru-RU" sz="2400" baseline="0" dirty="0" smtClean="0">
                          <a:effectLst/>
                        </a:rPr>
                        <a:t> направление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 кл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9746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Филология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</a:t>
                      </a:r>
                      <a:r>
                        <a:rPr lang="ru-RU" sz="2400" dirty="0" smtClean="0">
                          <a:effectLst/>
                        </a:rPr>
                        <a:t>язык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35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Литература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 6 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8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Иностранные языки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Английский язык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773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Математика и информатика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Алгебра и начала анализа, геометрия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773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Естественные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Физика/Биология/Химия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51413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Общественные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История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86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Обществознание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3/0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8650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Физическая культура, экология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Физкультура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86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1546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Теория познания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Учебно-исследовательские  </a:t>
                      </a:r>
                      <a:r>
                        <a:rPr lang="ru-RU" sz="2400" dirty="0" smtClean="0">
                          <a:effectLst/>
                        </a:rPr>
                        <a:t>мастерские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2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30806"/>
              </p:ext>
            </p:extLst>
          </p:nvPr>
        </p:nvGraphicFramePr>
        <p:xfrm>
          <a:off x="0" y="2"/>
          <a:ext cx="9144000" cy="6775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6986"/>
                <a:gridCol w="3697484"/>
                <a:gridCol w="1659530"/>
              </a:tblGrid>
              <a:tr h="685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Образовательные области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Социально-экономическое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 кл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68580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Филология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</a:t>
                      </a:r>
                      <a:r>
                        <a:rPr lang="ru-RU" sz="2400" dirty="0" smtClean="0">
                          <a:effectLst/>
                        </a:rPr>
                        <a:t>язык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545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Литература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3 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42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Иностранные языки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Английский язык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Математика и информатика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Алгебра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ru-RU" sz="2400" dirty="0">
                          <a:effectLst/>
                        </a:rPr>
                        <a:t>геометрия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Естественные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Физика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55776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Общественные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История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Обществознание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4290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Физическая культура, экология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Физкультура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1028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Теория</a:t>
                      </a:r>
                      <a:r>
                        <a:rPr lang="ru-RU" sz="2400" baseline="0" dirty="0" smtClean="0">
                          <a:effectLst/>
                        </a:rPr>
                        <a:t> познания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Учебно-исследовательские  </a:t>
                      </a:r>
                      <a:r>
                        <a:rPr lang="ru-RU" sz="2400" dirty="0" smtClean="0">
                          <a:effectLst/>
                        </a:rPr>
                        <a:t>мастерские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5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99463"/>
              </p:ext>
            </p:extLst>
          </p:nvPr>
        </p:nvGraphicFramePr>
        <p:xfrm>
          <a:off x="-108519" y="1"/>
          <a:ext cx="9252519" cy="6857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1929"/>
                <a:gridCol w="3741364"/>
                <a:gridCol w="1679226"/>
              </a:tblGrid>
              <a:tr h="803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Образовательные области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Times New Roman"/>
                        </a:rPr>
                        <a:t>Биолого-химическое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  <a:ea typeface="Times New Roman"/>
                        </a:rPr>
                        <a:t> направление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n-lt"/>
                        </a:rPr>
                        <a:t>10 кл</a:t>
                      </a:r>
                      <a:endParaRPr lang="ru-RU" sz="24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80354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Филология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Русский </a:t>
                      </a:r>
                      <a:r>
                        <a:rPr lang="ru-RU" sz="2400" b="0" dirty="0" smtClean="0">
                          <a:effectLst/>
                          <a:latin typeface="+mn-lt"/>
                        </a:rPr>
                        <a:t>язык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n-lt"/>
                        </a:rPr>
                        <a:t> </a:t>
                      </a:r>
                      <a:endParaRPr lang="ru-RU" sz="24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29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Литература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0" dirty="0" smtClean="0">
                          <a:effectLst/>
                          <a:latin typeface="+mn-lt"/>
                        </a:rPr>
                        <a:t>3 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0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Иностранные языки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Английский язык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5 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803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Математика и информатика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Алгебра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ru-RU" sz="2400" b="0" dirty="0">
                          <a:effectLst/>
                          <a:latin typeface="+mn-lt"/>
                        </a:rPr>
                        <a:t>геометрия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5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803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Естественные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 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Биология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Химия</a:t>
                      </a: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 5</a:t>
                      </a:r>
                      <a:r>
                        <a:rPr lang="ru-RU" sz="2400" b="0" dirty="0">
                          <a:effectLst/>
                          <a:latin typeface="+mn-lt"/>
                        </a:rPr>
                        <a:t> 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803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Общественные науки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 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История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5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401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Физическая </a:t>
                      </a:r>
                      <a:r>
                        <a:rPr lang="ru-RU" sz="2400" b="0" dirty="0" smtClean="0">
                          <a:effectLst/>
                          <a:latin typeface="+mn-lt"/>
                        </a:rPr>
                        <a:t>культура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Физкультура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3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  <a:tr h="1607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0" dirty="0" smtClean="0">
                          <a:effectLst/>
                          <a:latin typeface="+mn-lt"/>
                        </a:rPr>
                        <a:t>Теория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</a:rPr>
                        <a:t> познания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Учебно-исследовательские  </a:t>
                      </a:r>
                      <a:r>
                        <a:rPr lang="ru-RU" sz="2400" b="0" dirty="0" smtClean="0">
                          <a:effectLst/>
                          <a:latin typeface="+mn-lt"/>
                        </a:rPr>
                        <a:t>мастерские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1</a:t>
                      </a:r>
                      <a:endParaRPr lang="ru-RU" sz="2400" b="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</a:rPr>
                        <a:t> </a:t>
                      </a:r>
                      <a:endParaRPr lang="ru-RU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177" marR="591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4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Правила окончания основного общего образования;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Правила перехода в 10 класс;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Особенности обучения в старшей школе гимназии 1505 на гимназической образовательной программе;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Международный </a:t>
            </a:r>
            <a:r>
              <a:rPr lang="ru-RU" sz="2800" dirty="0" err="1" smtClean="0"/>
              <a:t>Бакалавриат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64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19256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Физика (базовый уровень)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332656"/>
            <a:ext cx="9433048" cy="6840760"/>
          </a:xfrm>
        </p:spPr>
        <p:txBody>
          <a:bodyPr>
            <a:noAutofit/>
          </a:bodyPr>
          <a:lstStyle/>
          <a:p>
            <a:r>
              <a:rPr lang="ru-RU" sz="1800" dirty="0"/>
              <a:t>«Физика» (базовый уровень) – требования к предметным результатам освоения базового курса физики должны отражать:</a:t>
            </a:r>
          </a:p>
          <a:p>
            <a:r>
              <a:rPr lang="ru-RU" sz="1800" dirty="0"/>
              <a:t>1) </a:t>
            </a:r>
            <a:r>
              <a:rPr lang="ru-RU" sz="1800" dirty="0" err="1"/>
              <a:t>сформированность</a:t>
            </a:r>
            <a:r>
              <a:rPr lang="ru-RU" sz="1800" dirty="0"/>
              <a:t> представлений о роли и месте физики в современной научной картине мира; понимание физической сущности наблюдаемых во Вселенной явлений; понимание роли физики в формировании кругозора и функциональной грамотности человека для решения практических задач;</a:t>
            </a:r>
          </a:p>
          <a:p>
            <a:r>
              <a:rPr lang="ru-RU" sz="1800" dirty="0"/>
              <a:t>2) владение основополагающими физическими понятиями, закономерностями, законами и теориями; уверенное пользование физической терминологией и символикой;</a:t>
            </a:r>
          </a:p>
          <a:p>
            <a:r>
              <a:rPr lang="ru-RU" sz="1800" dirty="0"/>
              <a:t>3) владение основными методами научного познания, используемыми в физике: наблюдение, описание, измерение, эксперимент; умения обрабатывать результаты измерений, обнаруживать зависимость между физическими величинами, объяснять полученные результаты и делать </a:t>
            </a:r>
            <a:r>
              <a:rPr lang="ru-RU" sz="1800" dirty="0" smtClean="0"/>
              <a:t>выводы;</a:t>
            </a:r>
          </a:p>
          <a:p>
            <a:r>
              <a:rPr lang="ru-RU" sz="1800" dirty="0" smtClean="0"/>
              <a:t>4</a:t>
            </a:r>
            <a:r>
              <a:rPr lang="ru-RU" sz="1800" dirty="0"/>
              <a:t>) </a:t>
            </a:r>
            <a:r>
              <a:rPr lang="ru-RU" sz="1800" dirty="0" err="1"/>
              <a:t>сформированность</a:t>
            </a:r>
            <a:r>
              <a:rPr lang="ru-RU" sz="1800" dirty="0"/>
              <a:t> умения решать физические задачи;</a:t>
            </a:r>
          </a:p>
          <a:p>
            <a:r>
              <a:rPr lang="ru-RU" sz="1800" dirty="0"/>
              <a:t>5) </a:t>
            </a:r>
            <a:r>
              <a:rPr lang="ru-RU" sz="1800" dirty="0" err="1"/>
              <a:t>сформированность</a:t>
            </a:r>
            <a:r>
              <a:rPr lang="ru-RU" sz="1800" dirty="0"/>
              <a:t> умения применять полученные знания для объяснения условий протекания физических явлений в природе и для принятия практических решений в повседневной жизни;</a:t>
            </a:r>
          </a:p>
          <a:p>
            <a:r>
              <a:rPr lang="ru-RU" sz="1800" dirty="0"/>
              <a:t>6) </a:t>
            </a:r>
            <a:r>
              <a:rPr lang="ru-RU" sz="1800" dirty="0" err="1"/>
              <a:t>сформированность</a:t>
            </a:r>
            <a:r>
              <a:rPr lang="ru-RU" sz="1800" dirty="0"/>
              <a:t> собственной позиции по отношению к физической информации, получаемой из разных источников.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568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(базовый уровень)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4006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История» (базовый уровень) – требования к предметным результатам освоения базового курса истории должны отражать:</a:t>
            </a:r>
          </a:p>
          <a:p>
            <a:r>
              <a:rPr lang="ru-RU" dirty="0"/>
              <a:t>1) </a:t>
            </a:r>
            <a:r>
              <a:rPr lang="ru-RU" dirty="0" err="1"/>
              <a:t>сформированность</a:t>
            </a:r>
            <a:r>
              <a:rPr lang="ru-RU" dirty="0"/>
              <a:t> представлений о современной исторической науке, её специфике, методах исторического познания и роли в решении задач прогрессивного развития России в глобальном мире;</a:t>
            </a:r>
          </a:p>
          <a:p>
            <a:r>
              <a:rPr lang="ru-RU" dirty="0"/>
              <a:t>2) владение комплексом знаний об истории России и человечества в целом, представлениями об общем и особенном в мировом историческом процессе;</a:t>
            </a:r>
          </a:p>
          <a:p>
            <a:r>
              <a:rPr lang="ru-RU" dirty="0"/>
              <a:t>3) </a:t>
            </a:r>
            <a:r>
              <a:rPr lang="ru-RU" dirty="0" err="1"/>
              <a:t>сформированность</a:t>
            </a:r>
            <a:r>
              <a:rPr lang="ru-RU" dirty="0"/>
              <a:t> умений применять исторические знания в профессиональной и общественной деятельности, поликультурном общении;</a:t>
            </a:r>
          </a:p>
          <a:p>
            <a:r>
              <a:rPr lang="ru-RU" dirty="0"/>
              <a:t>4) владение навыками проектной деятельности и исторической реконструкции с привлечением различных источников;</a:t>
            </a:r>
          </a:p>
          <a:p>
            <a:r>
              <a:rPr lang="ru-RU" dirty="0"/>
              <a:t>5) </a:t>
            </a:r>
            <a:r>
              <a:rPr lang="ru-RU" dirty="0" err="1"/>
              <a:t>сформированность</a:t>
            </a:r>
            <a:r>
              <a:rPr lang="ru-RU" dirty="0"/>
              <a:t> умений вести диалог, обосновывать свою точку зрения в дискуссии по исторической тематике.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Международный </a:t>
            </a:r>
            <a:r>
              <a:rPr lang="ru-RU" dirty="0" err="1" smtClean="0"/>
              <a:t>бакалавриат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Математика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 Родной язык и литература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Обществознание (один предмет)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Естествознание (один предмет)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Второй язык (английский)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Искусство или один из предметов 1-5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+ ТОК «Теория познания»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+ КАС («социальные практики»)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65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Международный </a:t>
            </a:r>
            <a:r>
              <a:rPr lang="ru-RU" dirty="0" err="1" smtClean="0"/>
              <a:t>бакалавриат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Программа </a:t>
            </a:r>
            <a:r>
              <a:rPr lang="en-US" sz="2400" dirty="0" smtClean="0"/>
              <a:t>DP</a:t>
            </a:r>
            <a:r>
              <a:rPr lang="ru-RU" sz="2400" dirty="0" smtClean="0"/>
              <a:t> совпадает с новыми ФГОС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Индивидуальные образовательные траектории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Три предмета на базовом уровне, три на профильном;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Необходимость исследовательской деятельности (ТОК)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Роль английского языка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7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Существенные различия в области «Обществознание» на профильном уровне.</a:t>
            </a:r>
          </a:p>
          <a:p>
            <a:endParaRPr lang="ru-RU" sz="2400" dirty="0" smtClean="0"/>
          </a:p>
          <a:p>
            <a:r>
              <a:rPr lang="ru-RU" sz="2400" dirty="0" smtClean="0"/>
              <a:t>В системе </a:t>
            </a:r>
            <a:r>
              <a:rPr lang="en-US" sz="2400" dirty="0" smtClean="0"/>
              <a:t>IB </a:t>
            </a:r>
            <a:r>
              <a:rPr lang="ru-RU" sz="2400" dirty="0" smtClean="0"/>
              <a:t> предполагается выпускной экзамен по 6 предметам (+ исследовательская работа по ТОК)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39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ИОТ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Ф</a:t>
            </a:r>
            <a:r>
              <a:rPr lang="ru-RU" sz="4000" dirty="0" smtClean="0"/>
              <a:t>изико-математический </a:t>
            </a:r>
          </a:p>
          <a:p>
            <a:r>
              <a:rPr lang="ru-RU" sz="4000" dirty="0" smtClean="0"/>
              <a:t>Биолого-химический</a:t>
            </a:r>
          </a:p>
          <a:p>
            <a:r>
              <a:rPr lang="ru-RU" sz="4000" dirty="0" smtClean="0"/>
              <a:t>Гуманитарный</a:t>
            </a:r>
          </a:p>
          <a:p>
            <a:r>
              <a:rPr lang="ru-RU" sz="4000" dirty="0" smtClean="0"/>
              <a:t>Обществоведческий</a:t>
            </a:r>
          </a:p>
          <a:p>
            <a:r>
              <a:rPr lang="ru-RU" sz="4000" dirty="0" smtClean="0"/>
              <a:t>…..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007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352928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«Новые возможности» в связи с переходом на новые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Раньше был необходим выбор: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Либо готовится к сдаче ЕГЭ по 3-5 предметам (в зависимости от профиля и вуза)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Либо сдавать ЕГЭ только по 2 предметам (математика и русский язык) и готовится к сдаче экзаменов в рамках МБ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45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Сейчас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Для учеников «физико-математического» профиля (и возможно, «биохимического» профиля) появилась возможность готовиться к экзаменам в формате  ЕГЭ и МБ одновременно.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64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7620000" cy="43735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«Резерв часов» в 10-11 классе в связи с новыми ФГОС</a:t>
            </a:r>
          </a:p>
          <a:p>
            <a:endParaRPr lang="ru-RU" sz="2800" dirty="0" smtClean="0"/>
          </a:p>
          <a:p>
            <a:r>
              <a:rPr lang="ru-RU" sz="2800" dirty="0" smtClean="0"/>
              <a:t>Совпадение содержания по математике, естественнонаучным предметам и ИВТ примерно на 70%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51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2800" dirty="0" smtClean="0"/>
              <a:t>Высокий уровень образования</a:t>
            </a:r>
          </a:p>
          <a:p>
            <a:r>
              <a:rPr lang="ru-RU" sz="2800" dirty="0" smtClean="0"/>
              <a:t>- Возможность поступать в лучшие вузы России и мира</a:t>
            </a:r>
          </a:p>
          <a:p>
            <a:r>
              <a:rPr lang="ru-RU" sz="2800" dirty="0" smtClean="0"/>
              <a:t>- высокий уровень подготовки по иностранному языку</a:t>
            </a:r>
          </a:p>
        </p:txBody>
      </p:sp>
    </p:spTree>
    <p:extLst>
      <p:ext uri="{BB962C8B-B14F-4D97-AF65-F5344CB8AC3E}">
        <p14:creationId xmlns:p14="http://schemas.microsoft.com/office/powerpoint/2010/main" val="38033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3206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Основной государственный экзамен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3600" dirty="0"/>
              <a:t>Математика, Русский язык, Английский </a:t>
            </a:r>
            <a:r>
              <a:rPr lang="ru-RU" sz="3600" dirty="0" smtClean="0"/>
              <a:t>язык;</a:t>
            </a:r>
            <a:endParaRPr lang="ru-RU" sz="3600" dirty="0"/>
          </a:p>
          <a:p>
            <a:pPr marL="342900" indent="-342900">
              <a:buFontTx/>
              <a:buChar char="-"/>
            </a:pPr>
            <a:r>
              <a:rPr lang="ru-RU" sz="3600" dirty="0"/>
              <a:t>Минимально допустимая сумма баллов – 12  сумма </a:t>
            </a:r>
            <a:r>
              <a:rPr lang="ru-RU" sz="3600" dirty="0" smtClean="0"/>
              <a:t>баллов;</a:t>
            </a:r>
            <a:endParaRPr lang="ru-RU" sz="3600" dirty="0"/>
          </a:p>
          <a:p>
            <a:pPr marL="342900" indent="-342900">
              <a:buFontTx/>
              <a:buChar char="-"/>
            </a:pPr>
            <a:r>
              <a:rPr lang="ru-RU" sz="3600" dirty="0"/>
              <a:t>Для сравнения в 2014 реальная сумма баллов </a:t>
            </a:r>
            <a:r>
              <a:rPr lang="ru-RU" sz="3600" dirty="0" smtClean="0"/>
              <a:t>13,9.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703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>
                <a:hlinkClick r:id="rId2"/>
              </a:rPr>
              <a:t>gym1505@mail.ru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glatman61@gmail.com</a:t>
            </a:r>
            <a:r>
              <a:rPr lang="ru-RU" dirty="0" smtClean="0"/>
              <a:t>  Наумов Леонид Анатольевич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1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dirty="0" smtClean="0"/>
              <a:t>Если гимназист планирует продолжить обучение в другом ОУ, ему  могут потребоваться требуется результаты ГИА по профильным предметам.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88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при поступлении в 10 </a:t>
            </a:r>
            <a:r>
              <a:rPr lang="ru-RU" dirty="0" err="1" smtClean="0"/>
              <a:t>кл</a:t>
            </a:r>
            <a:r>
              <a:rPr lang="ru-RU" dirty="0" smtClean="0"/>
              <a:t>. гимназической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Средний балл – 3,7 </a:t>
            </a:r>
          </a:p>
          <a:p>
            <a:r>
              <a:rPr lang="ru-RU" sz="3200" dirty="0" smtClean="0"/>
              <a:t>Обязательная защита реферата</a:t>
            </a:r>
          </a:p>
          <a:p>
            <a:r>
              <a:rPr lang="ru-RU" sz="3200" dirty="0" smtClean="0"/>
              <a:t>Средний балл по профильным предметам – 3,5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805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2718"/>
            <a:ext cx="8280920" cy="75600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 9 класс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3200" dirty="0" smtClean="0"/>
              <a:t>-   Зачеты по профильным предметам:  физика, химия, биология, ИВТ, литература, история, обществознание…</a:t>
            </a:r>
          </a:p>
          <a:p>
            <a:pPr>
              <a:buFontTx/>
              <a:buChar char="-"/>
            </a:pPr>
            <a:r>
              <a:rPr lang="ru-RU" sz="3200" dirty="0" smtClean="0"/>
              <a:t>  зачеты проходят в форме, установленной гимназией;</a:t>
            </a:r>
          </a:p>
          <a:p>
            <a:pPr>
              <a:buFontTx/>
              <a:buChar char="-"/>
            </a:pPr>
            <a:r>
              <a:rPr lang="ru-RU" sz="3200" dirty="0"/>
              <a:t> </a:t>
            </a:r>
            <a:r>
              <a:rPr lang="ru-RU" sz="3200" dirty="0" smtClean="0"/>
              <a:t>защита реферата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6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Гимназическая образовательная программа сохраняет преемственность с программой педагогической гимназии.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887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ФГОС СОО (10-11 класса)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Рост вариативности с 2013 – 2014 гг. (по мере готовности);</a:t>
            </a:r>
          </a:p>
          <a:p>
            <a:r>
              <a:rPr lang="ru-RU" sz="2800" dirty="0" smtClean="0"/>
              <a:t>Двухуровневый ЕГЭ  (по мере готовности не позже  2022 г. );</a:t>
            </a:r>
          </a:p>
          <a:p>
            <a:r>
              <a:rPr lang="ru-RU" sz="2800" dirty="0" smtClean="0"/>
              <a:t>Обязательный ЕГЭ  по  английскому языку с 2022 г.;</a:t>
            </a:r>
          </a:p>
          <a:p>
            <a:r>
              <a:rPr lang="ru-RU" sz="2800" dirty="0" smtClean="0"/>
              <a:t>«Индивидуальный проект» (по мере готовности).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84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Вариативность: </a:t>
            </a:r>
            <a:br>
              <a:rPr lang="ru-RU" dirty="0" smtClean="0"/>
            </a:br>
            <a:r>
              <a:rPr lang="ru-RU" dirty="0" smtClean="0"/>
              <a:t>один обязательный предмет из каждой образовательной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«Русский </a:t>
            </a:r>
            <a:r>
              <a:rPr lang="ru-RU" sz="2800" dirty="0"/>
              <a:t>язык и литература</a:t>
            </a:r>
            <a:r>
              <a:rPr lang="ru-RU" sz="2800" dirty="0" smtClean="0"/>
              <a:t>»;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	«</a:t>
            </a:r>
            <a:r>
              <a:rPr lang="ru-RU" sz="2800" dirty="0"/>
              <a:t>Иностранный язык»;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 </a:t>
            </a:r>
            <a:r>
              <a:rPr lang="ru-RU" sz="2800" dirty="0"/>
              <a:t>«</a:t>
            </a:r>
            <a:r>
              <a:rPr lang="ru-RU" sz="2800" dirty="0" smtClean="0"/>
              <a:t>Математика»;</a:t>
            </a:r>
          </a:p>
          <a:p>
            <a:pPr marL="0" indent="0">
              <a:buNone/>
            </a:pPr>
            <a:r>
              <a:rPr lang="ru-RU" sz="2800" dirty="0" smtClean="0"/>
              <a:t>	«Естествознание»;</a:t>
            </a:r>
            <a:br>
              <a:rPr lang="ru-RU" sz="2800" dirty="0" smtClean="0"/>
            </a:br>
            <a:r>
              <a:rPr lang="ru-RU" sz="2800" dirty="0"/>
              <a:t>	</a:t>
            </a:r>
            <a:r>
              <a:rPr lang="ru-RU" sz="2800" dirty="0" smtClean="0"/>
              <a:t>«</a:t>
            </a:r>
            <a:r>
              <a:rPr lang="ru-RU" sz="2800" dirty="0"/>
              <a:t>История</a:t>
            </a:r>
            <a:r>
              <a:rPr lang="ru-RU" sz="2800" dirty="0" smtClean="0"/>
              <a:t>»;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«</a:t>
            </a:r>
            <a:r>
              <a:rPr lang="ru-RU" sz="2800" dirty="0"/>
              <a:t>Физическая культура</a:t>
            </a:r>
            <a:r>
              <a:rPr lang="ru-RU" sz="2800" dirty="0" smtClean="0"/>
              <a:t>», «</a:t>
            </a:r>
            <a:r>
              <a:rPr lang="ru-RU" sz="2800" dirty="0"/>
              <a:t>Основы безопасности жизнедеятельности».</a:t>
            </a:r>
          </a:p>
        </p:txBody>
      </p:sp>
    </p:spTree>
    <p:extLst>
      <p:ext uri="{BB962C8B-B14F-4D97-AF65-F5344CB8AC3E}">
        <p14:creationId xmlns:p14="http://schemas.microsoft.com/office/powerpoint/2010/main" val="39874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3683</TotalTime>
  <Words>847</Words>
  <Application>Microsoft Office PowerPoint</Application>
  <PresentationFormat>Экран (4:3)</PresentationFormat>
  <Paragraphs>345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Главная</vt:lpstr>
      <vt:lpstr>Родительское собрание 9 класс</vt:lpstr>
      <vt:lpstr>Повестка</vt:lpstr>
      <vt:lpstr>Основной государственный экзамен</vt:lpstr>
      <vt:lpstr>Важно!</vt:lpstr>
      <vt:lpstr>Требования при поступлении в 10 кл. гимназической программы</vt:lpstr>
      <vt:lpstr>за 9 класс</vt:lpstr>
      <vt:lpstr>Важно!</vt:lpstr>
      <vt:lpstr>ФГОС СОО (10-11 класса) </vt:lpstr>
      <vt:lpstr>Вариативность:  один обязательный предмет из каждой образовательной области</vt:lpstr>
      <vt:lpstr>Учебный план</vt:lpstr>
      <vt:lpstr>Важно!</vt:lpstr>
      <vt:lpstr>В результате</vt:lpstr>
      <vt:lpstr>Резерв в 11 классе</vt:lpstr>
      <vt:lpstr>Надо определить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Физика (базовый уровень)</vt:lpstr>
      <vt:lpstr>История (базовый уровень)</vt:lpstr>
      <vt:lpstr>Международный бакалавриат</vt:lpstr>
      <vt:lpstr>Международный бакалавриат</vt:lpstr>
      <vt:lpstr>Различия</vt:lpstr>
      <vt:lpstr>Варианты ИОТ</vt:lpstr>
      <vt:lpstr>«Новые возможности» в связи с переходом на новые ФГОС</vt:lpstr>
      <vt:lpstr>Сейчас</vt:lpstr>
      <vt:lpstr>Причины</vt:lpstr>
      <vt:lpstr>Преимущества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40</cp:revision>
  <dcterms:created xsi:type="dcterms:W3CDTF">2013-12-02T15:07:01Z</dcterms:created>
  <dcterms:modified xsi:type="dcterms:W3CDTF">2015-02-19T10:26:52Z</dcterms:modified>
</cp:coreProperties>
</file>