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3" r:id="rId8"/>
    <p:sldId id="264" r:id="rId9"/>
    <p:sldId id="265" r:id="rId10"/>
    <p:sldId id="287" r:id="rId11"/>
    <p:sldId id="266" r:id="rId12"/>
    <p:sldId id="267" r:id="rId13"/>
    <p:sldId id="268" r:id="rId14"/>
    <p:sldId id="270" r:id="rId15"/>
    <p:sldId id="271" r:id="rId16"/>
    <p:sldId id="272" r:id="rId17"/>
    <p:sldId id="278" r:id="rId18"/>
    <p:sldId id="274" r:id="rId19"/>
    <p:sldId id="275" r:id="rId20"/>
    <p:sldId id="276" r:id="rId21"/>
    <p:sldId id="279" r:id="rId22"/>
    <p:sldId id="277" r:id="rId23"/>
    <p:sldId id="280" r:id="rId24"/>
    <p:sldId id="285" r:id="rId25"/>
    <p:sldId id="288" r:id="rId26"/>
    <p:sldId id="281" r:id="rId27"/>
    <p:sldId id="282" r:id="rId28"/>
    <p:sldId id="283" r:id="rId29"/>
    <p:sldId id="286" r:id="rId30"/>
    <p:sldId id="284"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A003"/>
    <a:srgbClr val="006699"/>
    <a:srgbClr val="D60093"/>
    <a:srgbClr val="009999"/>
    <a:srgbClr val="008080"/>
    <a:srgbClr val="66CC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958" autoAdjust="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B682820-5AAA-4D47-BBE8-7C02572F2868}" type="datetimeFigureOut">
              <a:rPr lang="ru-RU"/>
              <a:pPr>
                <a:defRPr/>
              </a:pPr>
              <a:t>17.10.2016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8721377-0349-4583-9DE2-B7DC70F7083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96850B8-41ED-4DB2-86CD-6FA720C73F2F}" type="datetimeFigureOut">
              <a:rPr lang="ru-RU"/>
              <a:pPr>
                <a:defRPr/>
              </a:pPr>
              <a:t>17.10.2016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5B4950-560C-4F7F-BDAF-778D786DBC2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FC450D-50D8-45C5-BA76-401288F4BA5A}" type="datetimeFigureOut">
              <a:rPr lang="ru-RU"/>
              <a:pPr>
                <a:defRPr/>
              </a:pPr>
              <a:t>17.10.2016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6228378-21BE-4165-9BFB-F8A884E7BE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AC3DA0-1EA3-4943-BD55-E015B3CABA56}" type="datetimeFigureOut">
              <a:rPr lang="ru-RU"/>
              <a:pPr>
                <a:defRPr/>
              </a:pPr>
              <a:t>17.10.2016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47E06C6-F964-4660-B776-BDE4715EFF8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B33DA2-FF61-409A-A967-5AF16925FBF4}" type="datetimeFigureOut">
              <a:rPr lang="ru-RU"/>
              <a:pPr>
                <a:defRPr/>
              </a:pPr>
              <a:t>17.10.2016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8DC57E-3A06-4BD9-8CF8-B0FDF3D7FB4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74DB578-C0A8-43C9-B12B-7C3A064EC07F}" type="datetimeFigureOut">
              <a:rPr lang="ru-RU"/>
              <a:pPr>
                <a:defRPr/>
              </a:pPr>
              <a:t>17.10.2016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45F79C-E955-464A-87FC-AD9BA989633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FBC25EA-4A27-4445-89D8-2337CDD190E3}" type="datetimeFigureOut">
              <a:rPr lang="ru-RU"/>
              <a:pPr>
                <a:defRPr/>
              </a:pPr>
              <a:t>17.10.2016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DB546D-4A33-4CC4-B17C-8C7E29B6004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97304D0-D6AF-488C-AA7C-ACD67A4392BF}" type="datetimeFigureOut">
              <a:rPr lang="ru-RU"/>
              <a:pPr>
                <a:defRPr/>
              </a:pPr>
              <a:t>17.10.2016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1A32EFF-032C-4447-981A-C083C8375E3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A82036C-025E-402F-B9C1-9215439B042D}" type="datetimeFigureOut">
              <a:rPr lang="ru-RU"/>
              <a:pPr>
                <a:defRPr/>
              </a:pPr>
              <a:t>17.10.2016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2EB9406-08D0-44BF-8E0D-C583F6A6E3C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84463A9-FCB1-4932-AEDC-A509948E82A2}" type="datetimeFigureOut">
              <a:rPr lang="ru-RU"/>
              <a:pPr>
                <a:defRPr/>
              </a:pPr>
              <a:t>17.10.2016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865139B-C2AB-4EC6-9D45-7C91CC05D48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76D6C9-B932-46BE-B0E8-086C91895310}" type="datetimeFigureOut">
              <a:rPr lang="ru-RU"/>
              <a:pPr>
                <a:defRPr/>
              </a:pPr>
              <a:t>17.10.2016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9787E8D-628D-41FA-BDBC-160685CE81A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2A66014-E680-4D3B-A7DA-5958FE5610EB}" type="datetimeFigureOut">
              <a:rPr lang="ru-RU"/>
              <a:pPr>
                <a:defRPr/>
              </a:pPr>
              <a:t>17.10.2016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A2C69A-0619-4DAE-ABA4-52D3C1D48E9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C4FF97A-7BE7-41DD-92A3-EB9955710DAA}" type="datetimeFigureOut">
              <a:rPr lang="ru-RU"/>
              <a:pPr>
                <a:defRPr/>
              </a:pPr>
              <a:t>17.10.2016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BA361C-1A13-442E-AC81-B4171AD3715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a:srcRect/>
          <a:stretch>
            <a:fillRect/>
          </a:stretch>
        </p:blipFill>
        <p:spPr bwMode="auto">
          <a:xfrm>
            <a:off x="0" y="-200025"/>
            <a:ext cx="9144000" cy="6858000"/>
          </a:xfrm>
          <a:prstGeom prst="rect">
            <a:avLst/>
          </a:prstGeom>
          <a:noFill/>
          <a:ln w="9525">
            <a:noFill/>
            <a:miter lim="800000"/>
            <a:headEnd/>
            <a:tailEnd/>
          </a:ln>
        </p:spPr>
      </p:pic>
      <p:sp>
        <p:nvSpPr>
          <p:cNvPr id="3" name="Подзаголовок 2"/>
          <p:cNvSpPr>
            <a:spLocks noGrp="1"/>
          </p:cNvSpPr>
          <p:nvPr>
            <p:ph type="subTitle" idx="1"/>
          </p:nvPr>
        </p:nvSpPr>
        <p:spPr>
          <a:xfrm>
            <a:off x="1000100" y="1928802"/>
            <a:ext cx="7000924" cy="4929198"/>
          </a:xfrm>
          <a:solidFill>
            <a:schemeClr val="bg1"/>
          </a:solidFill>
          <a:ln>
            <a:solidFill>
              <a:srgbClr val="FF0000"/>
            </a:solidFill>
          </a:ln>
        </p:spPr>
        <p:txBody>
          <a:bodyPr rtlCol="0">
            <a:noAutofit/>
          </a:bodyPr>
          <a:lstStyle/>
          <a:p>
            <a:pPr fontAlgn="auto">
              <a:spcAft>
                <a:spcPts val="0"/>
              </a:spcAft>
              <a:buFont typeface="Arial" pitchFamily="34" charset="0"/>
              <a:buNone/>
              <a:defRPr/>
            </a:pPr>
            <a:endParaRPr lang="ru-RU" sz="1000" i="1" dirty="0" smtClean="0">
              <a:solidFill>
                <a:srgbClr val="FF0000"/>
              </a:solidFill>
              <a:latin typeface="Times New Roman" pitchFamily="18" charset="0"/>
              <a:cs typeface="Times New Roman" pitchFamily="18" charset="0"/>
            </a:endParaRPr>
          </a:p>
          <a:p>
            <a:pPr fontAlgn="auto">
              <a:spcAft>
                <a:spcPts val="0"/>
              </a:spcAft>
              <a:buFont typeface="Arial" pitchFamily="34" charset="0"/>
              <a:buNone/>
              <a:defRPr/>
            </a:pPr>
            <a:r>
              <a:rPr lang="ru-RU" sz="6600" b="1" i="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Times New Roman" pitchFamily="18" charset="0"/>
                <a:cs typeface="Times New Roman" pitchFamily="18" charset="0"/>
              </a:rPr>
              <a:t>Особенные дети</a:t>
            </a:r>
            <a:endParaRPr lang="ru-RU" sz="4400" b="1" i="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Times New Roman" pitchFamily="18" charset="0"/>
              <a:cs typeface="Times New Roman" pitchFamily="18" charset="0"/>
            </a:endParaRPr>
          </a:p>
          <a:p>
            <a:pPr fontAlgn="auto">
              <a:spcAft>
                <a:spcPts val="0"/>
              </a:spcAft>
              <a:buFont typeface="Arial" pitchFamily="34" charset="0"/>
              <a:buNone/>
              <a:defRPr/>
            </a:pPr>
            <a:r>
              <a:rPr lang="ru-RU" sz="1600"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Arial Black" pitchFamily="34" charset="0"/>
              </a:rPr>
              <a:t>Содержание</a:t>
            </a:r>
          </a:p>
          <a:p>
            <a:pPr marL="457200" indent="-457200" fontAlgn="auto">
              <a:spcAft>
                <a:spcPts val="0"/>
              </a:spcAft>
              <a:buFont typeface="Arial" pitchFamily="34" charset="0"/>
              <a:buAutoNum type="arabicPeriod"/>
              <a:defRPr/>
            </a:pPr>
            <a:r>
              <a:rPr lang="ru-RU" sz="2800" b="1" i="1" spc="50" dirty="0" err="1"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Arial Black" pitchFamily="34" charset="0"/>
              </a:rPr>
              <a:t>Гиперактивные</a:t>
            </a:r>
            <a:r>
              <a:rPr lang="ru-RU" sz="28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Arial Black" pitchFamily="34" charset="0"/>
              </a:rPr>
              <a:t> дети</a:t>
            </a:r>
          </a:p>
          <a:p>
            <a:pPr marL="457200" indent="-457200" fontAlgn="auto">
              <a:spcAft>
                <a:spcPts val="0"/>
              </a:spcAft>
              <a:buFont typeface="Arial" pitchFamily="34" charset="0"/>
              <a:buAutoNum type="arabicPeriod"/>
              <a:defRPr/>
            </a:pPr>
            <a:r>
              <a:rPr lang="ru-RU" sz="28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Arial Black" pitchFamily="34" charset="0"/>
              </a:rPr>
              <a:t>Агрессивные дети</a:t>
            </a:r>
          </a:p>
          <a:p>
            <a:pPr marL="457200" indent="-457200" fontAlgn="auto">
              <a:spcAft>
                <a:spcPts val="0"/>
              </a:spcAft>
              <a:buFont typeface="Arial" pitchFamily="34" charset="0"/>
              <a:buAutoNum type="arabicPeriod"/>
              <a:defRPr/>
            </a:pPr>
            <a:r>
              <a:rPr lang="ru-RU" sz="28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Arial Black" pitchFamily="34" charset="0"/>
              </a:rPr>
              <a:t>Тревожные дети</a:t>
            </a:r>
          </a:p>
          <a:p>
            <a:pPr fontAlgn="auto">
              <a:spcAft>
                <a:spcPts val="0"/>
              </a:spcAft>
              <a:buFont typeface="Arial" pitchFamily="34" charset="0"/>
              <a:buNone/>
              <a:defRPr/>
            </a:pPr>
            <a:endParaRPr lang="ru-RU" sz="28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Arial Black" pitchFamily="34" charset="0"/>
            </a:endParaRPr>
          </a:p>
          <a:p>
            <a:pPr fontAlgn="auto">
              <a:spcAft>
                <a:spcPts val="0"/>
              </a:spcAft>
              <a:buFont typeface="Arial" pitchFamily="34" charset="0"/>
              <a:buNone/>
              <a:defRPr/>
            </a:pPr>
            <a:endParaRPr lang="ru-RU" sz="1200" b="1" i="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Black" pitchFamily="34" charset="0"/>
            </a:endParaRPr>
          </a:p>
          <a:p>
            <a:pPr algn="r" fontAlgn="auto">
              <a:spcAft>
                <a:spcPts val="0"/>
              </a:spcAft>
              <a:buFont typeface="Arial" pitchFamily="34" charset="0"/>
              <a:buNone/>
              <a:defRPr/>
            </a:pPr>
            <a:r>
              <a:rPr lang="ru-RU" sz="1200" b="1" i="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Black" pitchFamily="34" charset="0"/>
              </a:rPr>
              <a:t>Подготовила и провела педагог-психолог</a:t>
            </a:r>
          </a:p>
          <a:p>
            <a:pPr algn="r" fontAlgn="auto">
              <a:spcAft>
                <a:spcPts val="0"/>
              </a:spcAft>
              <a:buFont typeface="Arial" pitchFamily="34" charset="0"/>
              <a:buNone/>
              <a:defRPr/>
            </a:pPr>
            <a:r>
              <a:rPr lang="ru-RU" sz="1200" b="1" i="1" spc="50" dirty="0" err="1"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Black" pitchFamily="34" charset="0"/>
              </a:rPr>
              <a:t>ГергоковаЕ.В</a:t>
            </a:r>
            <a:r>
              <a:rPr lang="ru-RU" sz="1200" b="1" i="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Black" pitchFamily="34" charset="0"/>
              </a:rPr>
              <a:t>.</a:t>
            </a:r>
            <a:endParaRPr lang="ru-RU" sz="1200" b="1" i="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142875" y="357188"/>
            <a:ext cx="8786813" cy="1357312"/>
          </a:xfrm>
        </p:spPr>
        <p:txBody>
          <a:bodyPr/>
          <a:lstStyle/>
          <a:p>
            <a:pPr algn="l"/>
            <a:r>
              <a:rPr lang="ru-RU" sz="2800" smtClean="0"/>
              <a:t>Если родители едут со своим ребенком в музей, театр или в гости, они должны заранее объяснить ему правила поведения. Например: “Когда мы выйдем из дома, ты должен дать мне руку и не отпускать ее, пока не перейдем улицу.</a:t>
            </a:r>
          </a:p>
        </p:txBody>
      </p:sp>
      <p:sp>
        <p:nvSpPr>
          <p:cNvPr id="23554" name="Содержимое 2"/>
          <p:cNvSpPr>
            <a:spLocks noGrp="1"/>
          </p:cNvSpPr>
          <p:nvPr>
            <p:ph idx="1"/>
          </p:nvPr>
        </p:nvSpPr>
        <p:spPr>
          <a:xfrm>
            <a:off x="2643188" y="1600200"/>
            <a:ext cx="6357937" cy="5043488"/>
          </a:xfrm>
        </p:spPr>
        <p:txBody>
          <a:bodyPr/>
          <a:lstStyle/>
          <a:p>
            <a:pPr algn="r">
              <a:buFont typeface="Arial" charset="0"/>
              <a:buNone/>
            </a:pPr>
            <a:endParaRPr lang="ru-RU" sz="2800" smtClean="0"/>
          </a:p>
          <a:p>
            <a:pPr algn="r">
              <a:buFont typeface="Arial" charset="0"/>
              <a:buNone/>
            </a:pPr>
            <a:r>
              <a:rPr lang="ru-RU" sz="2800" smtClean="0"/>
              <a:t>Если ты все сделаешь правильно, я дам тебе жетон. Когда мы сядем в автобус...” и т.д. Затем определенное количество полученных за правильное поведение жетонов можно будет обменивать на приз (конфету, игрушку и т.д.). Если ребенок будет очень стараться, но случайно что-то сделает не так, то его можно и простить. Пусть он чувствует себя успешным.</a:t>
            </a:r>
          </a:p>
        </p:txBody>
      </p:sp>
      <p:pic>
        <p:nvPicPr>
          <p:cNvPr id="23555" name="Picture 2"/>
          <p:cNvPicPr>
            <a:picLocks noChangeAspect="1" noChangeArrowheads="1"/>
          </p:cNvPicPr>
          <p:nvPr/>
        </p:nvPicPr>
        <p:blipFill>
          <a:blip r:embed="rId2"/>
          <a:srcRect/>
          <a:stretch>
            <a:fillRect/>
          </a:stretch>
        </p:blipFill>
        <p:spPr bwMode="auto">
          <a:xfrm>
            <a:off x="428625" y="3643313"/>
            <a:ext cx="2357438" cy="28860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25" y="0"/>
            <a:ext cx="5857875" cy="1714500"/>
          </a:xfrm>
          <a:solidFill>
            <a:schemeClr val="bg1"/>
          </a:solidFill>
        </p:spPr>
        <p:txBody>
          <a:bodyPr rtlCol="0">
            <a:normAutofit fontScale="90000"/>
          </a:bodyPr>
          <a:lstStyle/>
          <a:p>
            <a:pPr fontAlgn="auto">
              <a:spcAft>
                <a:spcPts val="0"/>
              </a:spcAft>
              <a:defRPr/>
            </a:pPr>
            <a:r>
              <a:rPr lang="ru-RU" b="1" i="1" dirty="0" smtClean="0">
                <a:solidFill>
                  <a:srgbClr val="D60093"/>
                </a:solidFill>
              </a:rPr>
              <a:t>Как играть с </a:t>
            </a:r>
            <a:r>
              <a:rPr lang="ru-RU" b="1" i="1" dirty="0" err="1" smtClean="0">
                <a:solidFill>
                  <a:srgbClr val="D60093"/>
                </a:solidFill>
              </a:rPr>
              <a:t>гиперактивными</a:t>
            </a:r>
            <a:r>
              <a:rPr lang="ru-RU" b="1" i="1" dirty="0" smtClean="0">
                <a:solidFill>
                  <a:srgbClr val="D60093"/>
                </a:solidFill>
              </a:rPr>
              <a:t> детьми</a:t>
            </a:r>
            <a:endParaRPr lang="ru-RU" b="1" i="1" dirty="0">
              <a:solidFill>
                <a:srgbClr val="D60093"/>
              </a:solidFill>
            </a:endParaRPr>
          </a:p>
        </p:txBody>
      </p:sp>
      <p:sp>
        <p:nvSpPr>
          <p:cNvPr id="24578" name="Содержимое 2"/>
          <p:cNvSpPr>
            <a:spLocks noGrp="1"/>
          </p:cNvSpPr>
          <p:nvPr>
            <p:ph idx="1"/>
          </p:nvPr>
        </p:nvSpPr>
        <p:spPr>
          <a:xfrm>
            <a:off x="0" y="214313"/>
            <a:ext cx="4071938" cy="6357937"/>
          </a:xfrm>
          <a:solidFill>
            <a:schemeClr val="bg1"/>
          </a:solidFill>
        </p:spPr>
        <p:txBody>
          <a:bodyPr/>
          <a:lstStyle/>
          <a:p>
            <a:pPr>
              <a:buFont typeface="Arial" charset="0"/>
              <a:buNone/>
            </a:pPr>
            <a:r>
              <a:rPr lang="ru-RU" sz="2400" b="1" smtClean="0">
                <a:latin typeface="Times New Roman" pitchFamily="18" charset="0"/>
                <a:cs typeface="Times New Roman" pitchFamily="18" charset="0"/>
              </a:rPr>
              <a:t>     Подбирая игры (особенно подвижные) для гиперактивных детей, необходимо учитывать следующие особенности таких детей: дефицит внимания, импульсивность, очень высокую активность, а также неумение длительное время подчиняться групповым правилам, выслушивать и выполнять инструкции (заострять внимание на деталях), быструю утомляемость. </a:t>
            </a:r>
          </a:p>
        </p:txBody>
      </p:sp>
      <p:pic>
        <p:nvPicPr>
          <p:cNvPr id="24579" name="Picture 4"/>
          <p:cNvPicPr>
            <a:picLocks noChangeAspect="1" noChangeArrowheads="1"/>
          </p:cNvPicPr>
          <p:nvPr/>
        </p:nvPicPr>
        <p:blipFill>
          <a:blip r:embed="rId2"/>
          <a:srcRect/>
          <a:stretch>
            <a:fillRect/>
          </a:stretch>
        </p:blipFill>
        <p:spPr bwMode="auto">
          <a:xfrm>
            <a:off x="3929063" y="1714500"/>
            <a:ext cx="5000625" cy="48577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sz="3600" b="1" dirty="0" smtClean="0">
                <a:solidFill>
                  <a:schemeClr val="tx2">
                    <a:lumMod val="75000"/>
                  </a:schemeClr>
                </a:solidFill>
              </a:rPr>
              <a:t>Как играть с </a:t>
            </a:r>
            <a:r>
              <a:rPr lang="ru-RU" sz="3600" b="1" dirty="0" err="1" smtClean="0">
                <a:solidFill>
                  <a:schemeClr val="tx2">
                    <a:lumMod val="75000"/>
                  </a:schemeClr>
                </a:solidFill>
              </a:rPr>
              <a:t>гиперактивными</a:t>
            </a:r>
            <a:r>
              <a:rPr lang="ru-RU" sz="3600" b="1" dirty="0" smtClean="0">
                <a:solidFill>
                  <a:schemeClr val="tx2">
                    <a:lumMod val="75000"/>
                  </a:schemeClr>
                </a:solidFill>
              </a:rPr>
              <a:t> детьми</a:t>
            </a:r>
            <a:endParaRPr lang="ru-RU" sz="3600" b="1" dirty="0">
              <a:solidFill>
                <a:schemeClr val="tx2">
                  <a:lumMod val="75000"/>
                </a:schemeClr>
              </a:solidFill>
            </a:endParaRPr>
          </a:p>
        </p:txBody>
      </p:sp>
      <p:graphicFrame>
        <p:nvGraphicFramePr>
          <p:cNvPr id="4" name="Содержимое 3"/>
          <p:cNvGraphicFramePr>
            <a:graphicFrameLocks noGrp="1"/>
          </p:cNvGraphicFramePr>
          <p:nvPr>
            <p:ph idx="1"/>
          </p:nvPr>
        </p:nvGraphicFramePr>
        <p:xfrm>
          <a:off x="457200" y="1143000"/>
          <a:ext cx="8229600" cy="5143536"/>
        </p:xfrm>
        <a:graphic>
          <a:graphicData uri="http://schemas.openxmlformats.org/drawingml/2006/table">
            <a:tbl>
              <a:tblPr firstRow="1" bandRow="1">
                <a:tableStyleId>{5C22544A-7EE6-4342-B048-85BDC9FD1C3A}</a:tableStyleId>
              </a:tblPr>
              <a:tblGrid>
                <a:gridCol w="4114800"/>
                <a:gridCol w="4114800"/>
              </a:tblGrid>
              <a:tr h="1285884">
                <a:tc>
                  <a:txBody>
                    <a:bodyPr/>
                    <a:lstStyle/>
                    <a:p>
                      <a:pPr algn="ctr"/>
                      <a:r>
                        <a:rPr lang="ru-RU" sz="1800" b="1" kern="1200" dirty="0" smtClean="0">
                          <a:solidFill>
                            <a:schemeClr val="lt1"/>
                          </a:solidFill>
                          <a:latin typeface="+mn-lt"/>
                          <a:ea typeface="+mn-ea"/>
                          <a:cs typeface="+mn-cs"/>
                        </a:rPr>
                        <a:t>Функция, на тренировку которой направлены игры</a:t>
                      </a:r>
                      <a:endParaRPr lang="ru-RU" dirty="0"/>
                    </a:p>
                  </a:txBody>
                  <a:tcPr/>
                </a:tc>
                <a:tc>
                  <a:txBody>
                    <a:bodyPr/>
                    <a:lstStyle/>
                    <a:p>
                      <a:pPr algn="ctr"/>
                      <a:r>
                        <a:rPr lang="ru-RU" dirty="0" smtClean="0"/>
                        <a:t>                          Игры</a:t>
                      </a:r>
                      <a:endParaRPr lang="ru-RU" dirty="0"/>
                    </a:p>
                  </a:txBody>
                  <a:tcPr/>
                </a:tc>
              </a:tr>
              <a:tr h="1285884">
                <a:tc>
                  <a:txBody>
                    <a:bodyPr/>
                    <a:lstStyle/>
                    <a:p>
                      <a:pPr algn="ctr"/>
                      <a:r>
                        <a:rPr lang="ru-RU" dirty="0" smtClean="0"/>
                        <a:t>Внимание</a:t>
                      </a:r>
                      <a:endParaRPr lang="ru-RU" dirty="0"/>
                    </a:p>
                  </a:txBody>
                  <a:tcPr/>
                </a:tc>
                <a:tc>
                  <a:txBody>
                    <a:bodyPr/>
                    <a:lstStyle/>
                    <a:p>
                      <a:pPr algn="ctr"/>
                      <a:r>
                        <a:rPr lang="ru-RU" sz="1800" kern="1200" dirty="0" smtClean="0">
                          <a:solidFill>
                            <a:schemeClr val="dk1"/>
                          </a:solidFill>
                          <a:latin typeface="+mn-lt"/>
                          <a:ea typeface="+mn-ea"/>
                          <a:cs typeface="+mn-cs"/>
                        </a:rPr>
                        <a:t>«Найди отличие» «Запрещенное движение»</a:t>
                      </a:r>
                      <a:endParaRPr lang="ru-RU" dirty="0"/>
                    </a:p>
                  </a:txBody>
                  <a:tcPr/>
                </a:tc>
              </a:tr>
              <a:tr h="1285884">
                <a:tc>
                  <a:txBody>
                    <a:bodyPr/>
                    <a:lstStyle/>
                    <a:p>
                      <a:pPr algn="ctr"/>
                      <a:r>
                        <a:rPr lang="ru-RU" dirty="0" smtClean="0"/>
                        <a:t>Контроль</a:t>
                      </a:r>
                      <a:r>
                        <a:rPr lang="ru-RU" baseline="0" dirty="0" smtClean="0"/>
                        <a:t> двигательной активности</a:t>
                      </a:r>
                      <a:endParaRPr lang="ru-RU" dirty="0"/>
                    </a:p>
                  </a:txBody>
                  <a:tcPr/>
                </a:tc>
                <a:tc>
                  <a:txBody>
                    <a:bodyPr/>
                    <a:lstStyle/>
                    <a:p>
                      <a:pPr algn="ctr"/>
                      <a:r>
                        <a:rPr lang="ru-RU" sz="1800" kern="1200" dirty="0" smtClean="0">
                          <a:solidFill>
                            <a:schemeClr val="dk1"/>
                          </a:solidFill>
                          <a:latin typeface="+mn-lt"/>
                          <a:ea typeface="+mn-ea"/>
                          <a:cs typeface="+mn-cs"/>
                        </a:rPr>
                        <a:t>«Разговор с руками»</a:t>
                      </a:r>
                      <a:endParaRPr lang="ru-RU" dirty="0"/>
                    </a:p>
                  </a:txBody>
                  <a:tcPr/>
                </a:tc>
              </a:tr>
              <a:tr h="1285884">
                <a:tc>
                  <a:txBody>
                    <a:bodyPr/>
                    <a:lstStyle/>
                    <a:p>
                      <a:pPr algn="ctr"/>
                      <a:r>
                        <a:rPr lang="ru-RU" dirty="0" smtClean="0"/>
                        <a:t>Контроль импульсивности</a:t>
                      </a:r>
                      <a:endParaRPr lang="ru-RU" dirty="0"/>
                    </a:p>
                  </a:txBody>
                  <a:tcPr/>
                </a:tc>
                <a:tc>
                  <a:txBody>
                    <a:bodyPr/>
                    <a:lstStyle/>
                    <a:p>
                      <a:pPr algn="ctr"/>
                      <a:r>
                        <a:rPr lang="ru-RU" sz="1800" kern="1200" dirty="0" smtClean="0">
                          <a:solidFill>
                            <a:schemeClr val="dk1"/>
                          </a:solidFill>
                          <a:latin typeface="+mn-lt"/>
                          <a:ea typeface="+mn-ea"/>
                          <a:cs typeface="+mn-cs"/>
                        </a:rPr>
                        <a:t>«</a:t>
                      </a:r>
                      <a:r>
                        <a:rPr lang="ru-RU" sz="1800" kern="1200" dirty="0" err="1" smtClean="0">
                          <a:solidFill>
                            <a:schemeClr val="dk1"/>
                          </a:solidFill>
                          <a:latin typeface="+mn-lt"/>
                          <a:ea typeface="+mn-ea"/>
                          <a:cs typeface="+mn-cs"/>
                        </a:rPr>
                        <a:t>Съедобное-несъедобное</a:t>
                      </a:r>
                      <a:r>
                        <a:rPr lang="ru-RU" sz="1800" kern="1200" dirty="0" smtClean="0">
                          <a:solidFill>
                            <a:schemeClr val="dk1"/>
                          </a:solidFill>
                          <a:latin typeface="+mn-lt"/>
                          <a:ea typeface="+mn-ea"/>
                          <a:cs typeface="+mn-cs"/>
                        </a:rPr>
                        <a:t>»</a:t>
                      </a:r>
                      <a:endParaRPr lang="ru-RU"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75"/>
            <a:ext cx="9144000" cy="1304925"/>
          </a:xfrm>
        </p:spPr>
        <p:txBody>
          <a:bodyPr rtlCol="0">
            <a:noAutofit/>
          </a:bodyPr>
          <a:lstStyle/>
          <a:p>
            <a:pPr fontAlgn="auto">
              <a:spcAft>
                <a:spcPts val="0"/>
              </a:spcAft>
              <a:defRPr/>
            </a:pPr>
            <a:r>
              <a:rPr lang="ru-RU" sz="3200" dirty="0" smtClean="0">
                <a:solidFill>
                  <a:schemeClr val="accent1">
                    <a:lumMod val="50000"/>
                  </a:schemeClr>
                </a:solidFill>
              </a:rPr>
              <a:t>АГРЕССИВНЫЕ ДЕТИ</a:t>
            </a:r>
            <a:br>
              <a:rPr lang="ru-RU" sz="3200" dirty="0" smtClean="0">
                <a:solidFill>
                  <a:schemeClr val="accent1">
                    <a:lumMod val="50000"/>
                  </a:schemeClr>
                </a:solidFill>
              </a:rPr>
            </a:br>
            <a:endParaRPr lang="ru-RU" sz="3200" dirty="0">
              <a:solidFill>
                <a:schemeClr val="accent1">
                  <a:lumMod val="50000"/>
                </a:schemeClr>
              </a:solidFill>
            </a:endParaRPr>
          </a:p>
        </p:txBody>
      </p:sp>
      <p:sp>
        <p:nvSpPr>
          <p:cNvPr id="3" name="Содержимое 2"/>
          <p:cNvSpPr>
            <a:spLocks noGrp="1"/>
          </p:cNvSpPr>
          <p:nvPr>
            <p:ph idx="1"/>
          </p:nvPr>
        </p:nvSpPr>
        <p:spPr>
          <a:xfrm>
            <a:off x="3924300" y="0"/>
            <a:ext cx="4757738" cy="6126163"/>
          </a:xfrm>
        </p:spPr>
        <p:txBody>
          <a:bodyPr rtlCol="0">
            <a:normAutofit/>
          </a:bodyPr>
          <a:lstStyle/>
          <a:p>
            <a:pPr algn="ctr" fontAlgn="auto">
              <a:spcAft>
                <a:spcPts val="0"/>
              </a:spcAft>
              <a:buFont typeface="Arial" pitchFamily="34" charset="0"/>
              <a:buNone/>
              <a:defRPr/>
            </a:pPr>
            <a:r>
              <a:rPr lang="ru-RU" sz="2800" b="1" dirty="0" smtClean="0">
                <a:solidFill>
                  <a:schemeClr val="accent1">
                    <a:lumMod val="50000"/>
                  </a:schemeClr>
                </a:solidFill>
              </a:rPr>
              <a:t>Агрессивностью принято называть целенаправленное нанесение физического или психического ущерба другому человеку</a:t>
            </a:r>
            <a:r>
              <a:rPr lang="ru-RU" b="1" dirty="0" smtClean="0">
                <a:solidFill>
                  <a:schemeClr val="accent1">
                    <a:lumMod val="50000"/>
                  </a:schemeClr>
                </a:solidFill>
              </a:rPr>
              <a:t>.</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endParaRPr lang="ru-RU" dirty="0" smtClean="0"/>
          </a:p>
          <a:p>
            <a:pPr fontAlgn="auto">
              <a:spcAft>
                <a:spcPts val="0"/>
              </a:spcAft>
              <a:buFont typeface="Arial" pitchFamily="34" charset="0"/>
              <a:buNone/>
              <a:defRPr/>
            </a:pPr>
            <a:r>
              <a:rPr lang="ru-RU" dirty="0" smtClean="0"/>
              <a:t>            </a:t>
            </a:r>
            <a:endParaRPr lang="ru-RU" dirty="0"/>
          </a:p>
        </p:txBody>
      </p:sp>
      <p:sp>
        <p:nvSpPr>
          <p:cNvPr id="26627" name="Текст 4"/>
          <p:cNvSpPr>
            <a:spLocks noGrp="1"/>
          </p:cNvSpPr>
          <p:nvPr>
            <p:ph type="body" sz="half" idx="2"/>
          </p:nvPr>
        </p:nvSpPr>
        <p:spPr/>
        <p:txBody>
          <a:bodyPr/>
          <a:lstStyle/>
          <a:p>
            <a:pPr algn="ctr"/>
            <a:r>
              <a:rPr lang="ru-RU" sz="2000" smtClean="0"/>
              <a:t>Те или иные проявления агрессии замечаются практически у всех детей, например, в возрасте трех–пяти лет. Но у некоторых агрессивность может закрепиться как устойчивая черта поведения и как качество личности. Так что еще в дошкольный период надо правильно относиться к поведению агрессивного ребенка.</a:t>
            </a:r>
          </a:p>
        </p:txBody>
      </p:sp>
      <p:pic>
        <p:nvPicPr>
          <p:cNvPr id="26628" name="Picture 17"/>
          <p:cNvPicPr>
            <a:picLocks noChangeAspect="1" noChangeArrowheads="1"/>
          </p:cNvPicPr>
          <p:nvPr/>
        </p:nvPicPr>
        <p:blipFill>
          <a:blip r:embed="rId2"/>
          <a:srcRect/>
          <a:stretch>
            <a:fillRect/>
          </a:stretch>
        </p:blipFill>
        <p:spPr bwMode="auto">
          <a:xfrm>
            <a:off x="4429125" y="3143250"/>
            <a:ext cx="4572000" cy="33575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solidFill>
                  <a:schemeClr val="tx2">
                    <a:lumMod val="50000"/>
                  </a:schemeClr>
                </a:solidFill>
              </a:rPr>
              <a:t>Какого ребенка можно назвать агрессивным?</a:t>
            </a:r>
            <a:endParaRPr lang="ru-RU" dirty="0">
              <a:solidFill>
                <a:schemeClr val="tx2">
                  <a:lumMod val="50000"/>
                </a:schemeClr>
              </a:solidFill>
            </a:endParaRPr>
          </a:p>
        </p:txBody>
      </p:sp>
      <p:sp>
        <p:nvSpPr>
          <p:cNvPr id="5" name="Содержимое 4"/>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endParaRPr lang="ru-RU" dirty="0" smtClean="0"/>
          </a:p>
          <a:p>
            <a:pPr algn="ctr" fontAlgn="auto">
              <a:spcAft>
                <a:spcPts val="0"/>
              </a:spcAft>
              <a:buFont typeface="Arial" pitchFamily="34" charset="0"/>
              <a:buNone/>
              <a:defRPr/>
            </a:pPr>
            <a:r>
              <a:rPr lang="ru-RU" u="sng" dirty="0" smtClean="0">
                <a:solidFill>
                  <a:schemeClr val="accent1">
                    <a:lumMod val="50000"/>
                  </a:schemeClr>
                </a:solidFill>
              </a:rPr>
              <a:t>Чтобы ответить на этот вопрос, надо знать: </a:t>
            </a:r>
          </a:p>
          <a:p>
            <a:pPr fontAlgn="auto">
              <a:spcAft>
                <a:spcPts val="0"/>
              </a:spcAft>
              <a:buFont typeface="Arial" pitchFamily="34" charset="0"/>
              <a:buChar char="•"/>
              <a:defRPr/>
            </a:pPr>
            <a:r>
              <a:rPr lang="ru-RU" dirty="0" smtClean="0"/>
              <a:t>на кого он нападает (на более младшего, слабого, на себя, на животных);</a:t>
            </a:r>
          </a:p>
          <a:p>
            <a:pPr fontAlgn="auto">
              <a:spcAft>
                <a:spcPts val="0"/>
              </a:spcAft>
              <a:buFont typeface="Arial" pitchFamily="34" charset="0"/>
              <a:buChar char="•"/>
              <a:defRPr/>
            </a:pPr>
            <a:r>
              <a:rPr lang="ru-RU" dirty="0" smtClean="0"/>
              <a:t>как часто он это делает; </a:t>
            </a:r>
          </a:p>
          <a:p>
            <a:pPr fontAlgn="auto">
              <a:spcAft>
                <a:spcPts val="0"/>
              </a:spcAft>
              <a:buFont typeface="Arial" pitchFamily="34" charset="0"/>
              <a:buChar char="•"/>
              <a:defRPr/>
            </a:pPr>
            <a:r>
              <a:rPr lang="ru-RU" dirty="0" smtClean="0"/>
              <a:t>нападает он первым или нет, в каких обстоятельствах это делает и провоцирует ли его кто-то в этот момент;</a:t>
            </a:r>
          </a:p>
          <a:p>
            <a:pPr fontAlgn="auto">
              <a:spcAft>
                <a:spcPts val="0"/>
              </a:spcAft>
              <a:buFont typeface="Arial" pitchFamily="34" charset="0"/>
              <a:buChar char="•"/>
              <a:defRPr/>
            </a:pPr>
            <a:r>
              <a:rPr lang="ru-RU" dirty="0" smtClean="0"/>
              <a:t>как развита у ребенка наблюдаемость;</a:t>
            </a:r>
          </a:p>
          <a:p>
            <a:pPr fontAlgn="auto">
              <a:spcAft>
                <a:spcPts val="0"/>
              </a:spcAft>
              <a:buFont typeface="Arial" pitchFamily="34" charset="0"/>
              <a:buChar char="•"/>
              <a:defRPr/>
            </a:pPr>
            <a:r>
              <a:rPr lang="ru-RU" dirty="0" smtClean="0"/>
              <a:t>как проявляется агрессия;</a:t>
            </a:r>
          </a:p>
          <a:p>
            <a:pPr fontAlgn="auto">
              <a:spcAft>
                <a:spcPts val="0"/>
              </a:spcAft>
              <a:buFont typeface="Arial" pitchFamily="34" charset="0"/>
              <a:buChar char="•"/>
              <a:defRPr/>
            </a:pPr>
            <a:r>
              <a:rPr lang="ru-RU" dirty="0" smtClean="0"/>
              <a:t>степень социальной опасности проявляемой агрессии.</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rtlCol="0">
            <a:normAutofit fontScale="90000"/>
          </a:bodyPr>
          <a:lstStyle/>
          <a:p>
            <a:pPr fontAlgn="auto">
              <a:spcAft>
                <a:spcPts val="0"/>
              </a:spcAft>
              <a:defRPr/>
            </a:pPr>
            <a:r>
              <a:rPr lang="ru-RU" dirty="0" smtClean="0"/>
              <a:t> </a:t>
            </a:r>
            <a:r>
              <a:rPr lang="ru-RU" u="sng" dirty="0" smtClean="0">
                <a:solidFill>
                  <a:schemeClr val="tx1">
                    <a:lumMod val="75000"/>
                    <a:lumOff val="25000"/>
                  </a:schemeClr>
                </a:solidFill>
              </a:rPr>
              <a:t>Какие черты свойственны агрессивным детям?</a:t>
            </a:r>
            <a:endParaRPr lang="ru-RU" dirty="0">
              <a:solidFill>
                <a:schemeClr val="tx1">
                  <a:lumMod val="75000"/>
                  <a:lumOff val="25000"/>
                </a:schemeClr>
              </a:solidFill>
            </a:endParaRPr>
          </a:p>
        </p:txBody>
      </p:sp>
      <p:sp>
        <p:nvSpPr>
          <p:cNvPr id="28674" name="Содержимое 2"/>
          <p:cNvSpPr>
            <a:spLocks noGrp="1"/>
          </p:cNvSpPr>
          <p:nvPr>
            <p:ph sz="half" idx="1"/>
          </p:nvPr>
        </p:nvSpPr>
        <p:spPr>
          <a:xfrm>
            <a:off x="214313" y="1600200"/>
            <a:ext cx="4714875" cy="4900613"/>
          </a:xfrm>
        </p:spPr>
        <p:txBody>
          <a:bodyPr/>
          <a:lstStyle/>
          <a:p>
            <a:pPr algn="just"/>
            <a:endParaRPr lang="ru-RU" sz="2000" smtClean="0"/>
          </a:p>
          <a:p>
            <a:pPr algn="just"/>
            <a:r>
              <a:rPr lang="ru-RU" sz="2000" smtClean="0"/>
              <a:t>Они часто перекладывают на других свою вину за вспыхнувший инцидент ("он мешал мне играть", "не хотел давать мне игрушку" и т.д.).</a:t>
            </a:r>
          </a:p>
          <a:p>
            <a:pPr algn="just"/>
            <a:r>
              <a:rPr lang="ru-RU" sz="2000" smtClean="0"/>
              <a:t>      В окружающих они видят постоянную угрозу нападения или обиды.</a:t>
            </a:r>
          </a:p>
          <a:p>
            <a:pPr algn="just">
              <a:buFont typeface="Arial" charset="0"/>
              <a:buNone/>
            </a:pPr>
            <a:r>
              <a:rPr lang="ru-RU" sz="2000" smtClean="0"/>
              <a:t>      Чаще испытывают негативные эмоции.</a:t>
            </a:r>
          </a:p>
          <a:p>
            <a:pPr algn="just"/>
            <a:r>
              <a:rPr lang="ru-RU" sz="2000" smtClean="0"/>
              <a:t>      Они фиксированы на себе, других людей воспринимают как обстоятельства, мешающие их жизни, не стремятся понимать чувства других.</a:t>
            </a:r>
          </a:p>
        </p:txBody>
      </p:sp>
      <p:pic>
        <p:nvPicPr>
          <p:cNvPr id="28675" name="Picture 2"/>
          <p:cNvPicPr>
            <a:picLocks noGrp="1" noChangeAspect="1" noChangeArrowheads="1"/>
          </p:cNvPicPr>
          <p:nvPr>
            <p:ph sz="half" idx="2"/>
          </p:nvPr>
        </p:nvPicPr>
        <p:blipFill>
          <a:blip r:embed="rId2"/>
          <a:srcRect/>
          <a:stretch>
            <a:fillRect/>
          </a:stretch>
        </p:blipFill>
        <p:spPr>
          <a:xfrm>
            <a:off x="5429250" y="2286000"/>
            <a:ext cx="3071813" cy="307181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42875"/>
            <a:ext cx="8229600" cy="1357313"/>
          </a:xfrm>
        </p:spPr>
        <p:txBody>
          <a:bodyPr rtlCol="0">
            <a:normAutofit fontScale="90000"/>
          </a:bodyPr>
          <a:lstStyle/>
          <a:p>
            <a:pPr fontAlgn="auto">
              <a:spcAft>
                <a:spcPts val="0"/>
              </a:spcAft>
              <a:defRPr/>
            </a:pPr>
            <a:r>
              <a:rPr lang="ru-RU" b="1" dirty="0" smtClean="0">
                <a:solidFill>
                  <a:schemeClr val="accent4">
                    <a:lumMod val="75000"/>
                  </a:schemeClr>
                </a:solidFill>
              </a:rPr>
              <a:t/>
            </a:r>
            <a:br>
              <a:rPr lang="ru-RU" b="1" dirty="0" smtClean="0">
                <a:solidFill>
                  <a:schemeClr val="accent4">
                    <a:lumMod val="75000"/>
                  </a:schemeClr>
                </a:solidFill>
              </a:rPr>
            </a:br>
            <a:r>
              <a:rPr lang="ru-RU" b="1" dirty="0" smtClean="0">
                <a:solidFill>
                  <a:schemeClr val="accent4">
                    <a:lumMod val="75000"/>
                  </a:schemeClr>
                </a:solidFill>
              </a:rPr>
              <a:t>Причины появления агрессии у детей</a:t>
            </a:r>
            <a:br>
              <a:rPr lang="ru-RU" b="1" dirty="0" smtClean="0">
                <a:solidFill>
                  <a:schemeClr val="accent4">
                    <a:lumMod val="75000"/>
                  </a:schemeClr>
                </a:solidFill>
              </a:rPr>
            </a:br>
            <a:endParaRPr lang="ru-RU" b="1" dirty="0">
              <a:solidFill>
                <a:schemeClr val="accent4">
                  <a:lumMod val="75000"/>
                </a:schemeClr>
              </a:solidFill>
            </a:endParaRPr>
          </a:p>
        </p:txBody>
      </p:sp>
      <p:sp>
        <p:nvSpPr>
          <p:cNvPr id="29698" name="Содержимое 2"/>
          <p:cNvSpPr>
            <a:spLocks noGrp="1"/>
          </p:cNvSpPr>
          <p:nvPr>
            <p:ph idx="1"/>
          </p:nvPr>
        </p:nvSpPr>
        <p:spPr>
          <a:xfrm>
            <a:off x="457200" y="1600200"/>
            <a:ext cx="5043488" cy="4525963"/>
          </a:xfrm>
        </p:spPr>
        <p:txBody>
          <a:bodyPr/>
          <a:lstStyle/>
          <a:p>
            <a:pPr>
              <a:buFont typeface="Arial" charset="0"/>
              <a:buNone/>
            </a:pPr>
            <a:r>
              <a:rPr lang="ru-RU" smtClean="0"/>
              <a:t>Некоторые соматические заболевания или заболевания головного мозга. </a:t>
            </a:r>
          </a:p>
          <a:p>
            <a:pPr>
              <a:buFont typeface="Arial" charset="0"/>
              <a:buNone/>
            </a:pPr>
            <a:r>
              <a:rPr lang="ru-RU" smtClean="0"/>
              <a:t>Воспитание в семье, причем с первых дней жизни ребенка. </a:t>
            </a:r>
          </a:p>
          <a:p>
            <a:pPr>
              <a:buFont typeface="Arial" charset="0"/>
              <a:buNone/>
            </a:pPr>
            <a:endParaRPr lang="ru-RU" smtClean="0"/>
          </a:p>
        </p:txBody>
      </p:sp>
      <p:pic>
        <p:nvPicPr>
          <p:cNvPr id="29699" name="Picture 2"/>
          <p:cNvPicPr>
            <a:picLocks noChangeAspect="1" noChangeArrowheads="1"/>
          </p:cNvPicPr>
          <p:nvPr/>
        </p:nvPicPr>
        <p:blipFill>
          <a:blip r:embed="rId2"/>
          <a:srcRect/>
          <a:stretch>
            <a:fillRect/>
          </a:stretch>
        </p:blipFill>
        <p:spPr bwMode="auto">
          <a:xfrm>
            <a:off x="5429250" y="3019425"/>
            <a:ext cx="3933825" cy="38385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3357563" y="1243013"/>
            <a:ext cx="2357437" cy="4371975"/>
          </a:xfrm>
          <a:prstGeom prst="rect">
            <a:avLst/>
          </a:prstGeom>
          <a:noFill/>
          <a:ln w="9525">
            <a:noFill/>
            <a:miter lim="800000"/>
            <a:headEnd/>
            <a:tailEnd/>
          </a:ln>
        </p:spPr>
      </p:pic>
      <p:sp>
        <p:nvSpPr>
          <p:cNvPr id="3" name="Содержимое 2"/>
          <p:cNvSpPr>
            <a:spLocks noGrp="1"/>
          </p:cNvSpPr>
          <p:nvPr>
            <p:ph sz="half" idx="1"/>
          </p:nvPr>
        </p:nvSpPr>
        <p:spPr>
          <a:xfrm>
            <a:off x="179388" y="333375"/>
            <a:ext cx="3571875" cy="6286500"/>
          </a:xfrm>
        </p:spPr>
        <p:txBody>
          <a:bodyPr rtlCol="0">
            <a:normAutofit fontScale="77500" lnSpcReduction="20000"/>
          </a:bodyPr>
          <a:lstStyle/>
          <a:p>
            <a:pPr fontAlgn="auto">
              <a:spcAft>
                <a:spcPts val="0"/>
              </a:spcAft>
              <a:buFont typeface="Arial" pitchFamily="34" charset="0"/>
              <a:buNone/>
              <a:defRPr/>
            </a:pPr>
            <a:r>
              <a:rPr lang="ru-RU" b="1" dirty="0" smtClean="0">
                <a:solidFill>
                  <a:schemeClr val="accent3">
                    <a:lumMod val="50000"/>
                  </a:schemeClr>
                </a:solidFill>
              </a:rPr>
              <a:t>      Главная социальная причина проявления агрессии в дошкольном возрасте - </a:t>
            </a:r>
            <a:r>
              <a:rPr lang="ru-RU" b="1" u="sng" dirty="0" smtClean="0">
                <a:solidFill>
                  <a:schemeClr val="accent3">
                    <a:lumMod val="50000"/>
                  </a:schemeClr>
                </a:solidFill>
              </a:rPr>
              <a:t>неверное поведение родителей: </a:t>
            </a:r>
          </a:p>
          <a:p>
            <a:pPr fontAlgn="auto">
              <a:spcAft>
                <a:spcPts val="0"/>
              </a:spcAft>
              <a:buFont typeface="Arial" pitchFamily="34" charset="0"/>
              <a:buNone/>
              <a:defRPr/>
            </a:pPr>
            <a:endParaRPr lang="ru-RU" b="1" dirty="0" smtClean="0">
              <a:solidFill>
                <a:schemeClr val="accent3">
                  <a:lumMod val="50000"/>
                </a:schemeClr>
              </a:solidFill>
            </a:endParaRPr>
          </a:p>
          <a:p>
            <a:pPr fontAlgn="auto">
              <a:spcAft>
                <a:spcPts val="0"/>
              </a:spcAft>
              <a:buFont typeface="Arial" pitchFamily="34" charset="0"/>
              <a:buChar char="•"/>
              <a:defRPr/>
            </a:pPr>
            <a:r>
              <a:rPr lang="ru-RU" dirty="0" smtClean="0"/>
              <a:t>уделяют мало внимания ребенку, порождая дефицит тепла и ласки;</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smtClean="0"/>
              <a:t> не допускают проявления детьми инициативы; </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smtClean="0"/>
              <a:t>не проявляют к ребенку уважения, не учитывают его мнения и желания, унижают ребенка; </a:t>
            </a:r>
          </a:p>
        </p:txBody>
      </p:sp>
      <p:sp>
        <p:nvSpPr>
          <p:cNvPr id="6" name="Содержимое 5"/>
          <p:cNvSpPr>
            <a:spLocks noGrp="1"/>
          </p:cNvSpPr>
          <p:nvPr>
            <p:ph sz="half" idx="2"/>
          </p:nvPr>
        </p:nvSpPr>
        <p:spPr>
          <a:xfrm>
            <a:off x="5572125" y="285750"/>
            <a:ext cx="3429000" cy="5840413"/>
          </a:xfrm>
        </p:spPr>
        <p:txBody>
          <a:bodyPr rtlCol="0">
            <a:normAutofit fontScale="77500" lnSpcReduction="20000"/>
          </a:bodyPr>
          <a:lstStyle/>
          <a:p>
            <a:pPr algn="r" fontAlgn="auto">
              <a:spcAft>
                <a:spcPts val="0"/>
              </a:spcAft>
              <a:buFont typeface="Arial" pitchFamily="34" charset="0"/>
              <a:buChar char="•"/>
              <a:defRPr/>
            </a:pPr>
            <a:r>
              <a:rPr lang="ru-RU" dirty="0" smtClean="0"/>
              <a:t>не обучают ребенка неагрессивным способам поведения; </a:t>
            </a:r>
          </a:p>
          <a:p>
            <a:pPr algn="r" fontAlgn="auto">
              <a:spcAft>
                <a:spcPts val="0"/>
              </a:spcAft>
              <a:buFont typeface="Arial" pitchFamily="34" charset="0"/>
              <a:buNone/>
              <a:defRPr/>
            </a:pPr>
            <a:endParaRPr lang="ru-RU" dirty="0" smtClean="0"/>
          </a:p>
          <a:p>
            <a:pPr algn="r" fontAlgn="auto">
              <a:spcAft>
                <a:spcPts val="0"/>
              </a:spcAft>
              <a:buFont typeface="Arial" pitchFamily="34" charset="0"/>
              <a:buChar char="•"/>
              <a:defRPr/>
            </a:pPr>
            <a:r>
              <a:rPr lang="ru-RU" dirty="0" smtClean="0"/>
              <a:t>в воспитании опираются на негативные методы жестокого или жесткого обращения с детьми; </a:t>
            </a:r>
          </a:p>
          <a:p>
            <a:pPr algn="r" fontAlgn="auto">
              <a:spcAft>
                <a:spcPts val="0"/>
              </a:spcAft>
              <a:buFont typeface="Arial" pitchFamily="34" charset="0"/>
              <a:buChar char="•"/>
              <a:defRPr/>
            </a:pPr>
            <a:endParaRPr lang="ru-RU" dirty="0" smtClean="0"/>
          </a:p>
          <a:p>
            <a:pPr algn="r" fontAlgn="auto">
              <a:spcAft>
                <a:spcPts val="0"/>
              </a:spcAft>
              <a:buFont typeface="Arial" pitchFamily="34" charset="0"/>
              <a:buChar char="•"/>
              <a:defRPr/>
            </a:pPr>
            <a:r>
              <a:rPr lang="ru-RU" dirty="0" smtClean="0"/>
              <a:t>требуют безоговорочного выполнения правил и требований без разъяснения их детям;</a:t>
            </a:r>
          </a:p>
          <a:p>
            <a:pPr algn="r" fontAlgn="auto">
              <a:spcAft>
                <a:spcPts val="0"/>
              </a:spcAft>
              <a:buFont typeface="Arial" pitchFamily="34" charset="0"/>
              <a:buChar char="•"/>
              <a:defRPr/>
            </a:pPr>
            <a:r>
              <a:rPr lang="ru-RU" dirty="0" smtClean="0"/>
              <a:t> </a:t>
            </a:r>
          </a:p>
          <a:p>
            <a:pPr algn="r" fontAlgn="auto">
              <a:spcAft>
                <a:spcPts val="0"/>
              </a:spcAft>
              <a:buFont typeface="Arial" pitchFamily="34" charset="0"/>
              <a:buChar char="•"/>
              <a:defRPr/>
            </a:pPr>
            <a:r>
              <a:rPr lang="ru-RU" dirty="0" smtClean="0"/>
              <a:t>поддерживают и поощряют агрессивные формы поведения.</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88"/>
            <a:ext cx="8229600" cy="1428750"/>
          </a:xfrm>
        </p:spPr>
        <p:txBody>
          <a:bodyPr rtlCol="0">
            <a:normAutofit fontScale="90000"/>
          </a:bodyPr>
          <a:lstStyle/>
          <a:p>
            <a:pPr fontAlgn="auto">
              <a:spcAft>
                <a:spcPts val="0"/>
              </a:spcAft>
              <a:defRPr/>
            </a:pPr>
            <a:r>
              <a:rPr lang="ru-RU" i="1" u="sng" dirty="0" smtClean="0"/>
              <a:t>Варианты агрессии</a:t>
            </a:r>
            <a:r>
              <a:rPr lang="ru-RU" dirty="0" smtClean="0"/>
              <a:t/>
            </a:r>
            <a:br>
              <a:rPr lang="ru-RU" dirty="0" smtClean="0"/>
            </a:br>
            <a:endParaRPr lang="ru-RU" dirty="0"/>
          </a:p>
        </p:txBody>
      </p:sp>
      <p:sp>
        <p:nvSpPr>
          <p:cNvPr id="31746" name="Содержимое 2"/>
          <p:cNvSpPr>
            <a:spLocks noGrp="1"/>
          </p:cNvSpPr>
          <p:nvPr>
            <p:ph idx="1"/>
          </p:nvPr>
        </p:nvSpPr>
        <p:spPr>
          <a:xfrm>
            <a:off x="457200" y="500063"/>
            <a:ext cx="8229600" cy="5929312"/>
          </a:xfrm>
        </p:spPr>
        <p:txBody>
          <a:bodyPr/>
          <a:lstStyle/>
          <a:p>
            <a:pPr algn="ctr">
              <a:buFont typeface="Arial" charset="0"/>
              <a:buNone/>
            </a:pPr>
            <a:endParaRPr lang="ru-RU" smtClean="0"/>
          </a:p>
          <a:p>
            <a:pPr algn="ctr">
              <a:buFont typeface="Arial" charset="0"/>
              <a:buNone/>
            </a:pPr>
            <a:endParaRPr lang="ru-RU" smtClean="0"/>
          </a:p>
          <a:p>
            <a:pPr algn="ctr">
              <a:buFont typeface="Arial" charset="0"/>
              <a:buNone/>
            </a:pPr>
            <a:r>
              <a:rPr lang="ru-RU" b="1" smtClean="0"/>
              <a:t>Импульсивно-демонстративный</a:t>
            </a:r>
          </a:p>
          <a:p>
            <a:pPr algn="just"/>
            <a:r>
              <a:rPr lang="ru-RU" sz="2600" smtClean="0"/>
              <a:t>Игнорируют нормы и правила поведения (как в игре, так и вне игры).</a:t>
            </a:r>
          </a:p>
          <a:p>
            <a:pPr algn="just"/>
            <a:r>
              <a:rPr lang="ru-RU" sz="2600" smtClean="0"/>
              <a:t>Ведут себя очень шумно, демонстративно обижаются, </a:t>
            </a:r>
          </a:p>
          <a:p>
            <a:pPr algn="just">
              <a:buFont typeface="Arial" charset="0"/>
              <a:buNone/>
            </a:pPr>
            <a:r>
              <a:rPr lang="ru-RU" sz="2600" smtClean="0"/>
              <a:t>      кричат, однако, их эмоции </a:t>
            </a:r>
          </a:p>
          <a:p>
            <a:pPr algn="just">
              <a:buFont typeface="Arial" charset="0"/>
              <a:buNone/>
            </a:pPr>
            <a:r>
              <a:rPr lang="ru-RU" sz="2600" smtClean="0"/>
              <a:t>    носят поверхностный характер</a:t>
            </a:r>
          </a:p>
          <a:p>
            <a:pPr algn="just">
              <a:buFont typeface="Arial" charset="0"/>
              <a:buNone/>
            </a:pPr>
            <a:r>
              <a:rPr lang="ru-RU" sz="2600" smtClean="0"/>
              <a:t>     и быстро переходят в более спокойные состояния.</a:t>
            </a:r>
          </a:p>
          <a:p>
            <a:pPr>
              <a:buFont typeface="Arial" charset="0"/>
              <a:buNone/>
            </a:pPr>
            <a:endParaRPr lang="ru-RU" sz="3000" smtClean="0"/>
          </a:p>
          <a:p>
            <a:pPr>
              <a:buFont typeface="Arial" charset="0"/>
              <a:buNone/>
            </a:pPr>
            <a:endParaRPr lang="ru-RU" sz="3000" smtClean="0"/>
          </a:p>
          <a:p>
            <a:pPr>
              <a:buFont typeface="Arial" charset="0"/>
              <a:buNone/>
            </a:pPr>
            <a:endParaRPr lang="ru-RU" sz="2600" smtClean="0"/>
          </a:p>
          <a:p>
            <a:pPr>
              <a:buFont typeface="Arial" charset="0"/>
              <a:buNone/>
            </a:pPr>
            <a:endParaRPr lang="ru-RU" smtClean="0"/>
          </a:p>
        </p:txBody>
      </p:sp>
      <p:pic>
        <p:nvPicPr>
          <p:cNvPr id="31747" name="Picture 4"/>
          <p:cNvPicPr>
            <a:picLocks noChangeAspect="1" noChangeArrowheads="1"/>
          </p:cNvPicPr>
          <p:nvPr/>
        </p:nvPicPr>
        <p:blipFill>
          <a:blip r:embed="rId2"/>
          <a:srcRect/>
          <a:stretch>
            <a:fillRect/>
          </a:stretch>
        </p:blipFill>
        <p:spPr bwMode="auto">
          <a:xfrm>
            <a:off x="5572125" y="3571875"/>
            <a:ext cx="3214688" cy="31432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14313" y="1214438"/>
            <a:ext cx="5572125" cy="5429250"/>
          </a:xfrm>
        </p:spPr>
        <p:txBody>
          <a:bodyPr rtlCol="0">
            <a:normAutofit fontScale="62500" lnSpcReduction="20000"/>
          </a:bodyPr>
          <a:lstStyle/>
          <a:p>
            <a:pPr fontAlgn="auto">
              <a:spcAft>
                <a:spcPts val="0"/>
              </a:spcAft>
              <a:buFont typeface="Arial" pitchFamily="34" charset="0"/>
              <a:buNone/>
              <a:defRPr/>
            </a:pPr>
            <a:r>
              <a:rPr lang="ru-RU" dirty="0" smtClean="0"/>
              <a:t>              </a:t>
            </a:r>
          </a:p>
          <a:p>
            <a:pPr fontAlgn="auto">
              <a:spcAft>
                <a:spcPts val="0"/>
              </a:spcAft>
              <a:buFont typeface="Arial" pitchFamily="34" charset="0"/>
              <a:buChar char="•"/>
              <a:defRPr/>
            </a:pPr>
            <a:r>
              <a:rPr lang="ru-RU" sz="3800" dirty="0" smtClean="0"/>
              <a:t>Агрессивные действия выступают как средство достижения какой-либо конкретной цели – нужного им предмета, или ведущей роли  в игре, или  выигрыша у своих партнёров. Об этом свидетельствует в частности тот факт, что положительные эмоции они испытывают после достижения результата, а не в момент агрессивных действий. </a:t>
            </a:r>
          </a:p>
          <a:p>
            <a:pPr fontAlgn="auto">
              <a:spcAft>
                <a:spcPts val="0"/>
              </a:spcAft>
              <a:buFont typeface="Arial" pitchFamily="34" charset="0"/>
              <a:buChar char="•"/>
              <a:defRPr/>
            </a:pPr>
            <a:r>
              <a:rPr lang="ru-RU" sz="3800" dirty="0" smtClean="0"/>
              <a:t>Деятельность этих детей отличается   целенаправленностью и самостоятельностью. При этом в любой деятельности они стремятся к лидирующим позициям,  подчиняя и подавляя других. </a:t>
            </a:r>
          </a:p>
          <a:p>
            <a:pPr fontAlgn="auto">
              <a:spcAft>
                <a:spcPts val="0"/>
              </a:spcAft>
              <a:buFont typeface="Arial" pitchFamily="34" charset="0"/>
              <a:buChar char="•"/>
              <a:defRPr/>
            </a:pPr>
            <a:endParaRPr lang="ru-RU" sz="3800" dirty="0"/>
          </a:p>
        </p:txBody>
      </p:sp>
      <p:sp>
        <p:nvSpPr>
          <p:cNvPr id="32770" name="Заголовок 1"/>
          <p:cNvSpPr>
            <a:spLocks noGrp="1"/>
          </p:cNvSpPr>
          <p:nvPr>
            <p:ph type="title"/>
          </p:nvPr>
        </p:nvSpPr>
        <p:spPr/>
        <p:txBody>
          <a:bodyPr/>
          <a:lstStyle/>
          <a:p>
            <a:r>
              <a:rPr lang="ru-RU" smtClean="0"/>
              <a:t>Нормативно-инструментальный</a:t>
            </a:r>
          </a:p>
        </p:txBody>
      </p:sp>
      <p:pic>
        <p:nvPicPr>
          <p:cNvPr id="32771" name="Picture 6"/>
          <p:cNvPicPr>
            <a:picLocks noChangeAspect="1" noChangeArrowheads="1"/>
          </p:cNvPicPr>
          <p:nvPr/>
        </p:nvPicPr>
        <p:blipFill>
          <a:blip r:embed="rId2"/>
          <a:srcRect/>
          <a:stretch>
            <a:fillRect/>
          </a:stretch>
        </p:blipFill>
        <p:spPr bwMode="auto">
          <a:xfrm>
            <a:off x="5857875" y="2214563"/>
            <a:ext cx="3095625" cy="42576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2643188" y="274638"/>
            <a:ext cx="6286500" cy="2582862"/>
          </a:xfrm>
        </p:spPr>
        <p:txBody>
          <a:bodyPr/>
          <a:lstStyle/>
          <a:p>
            <a:pPr algn="r"/>
            <a:r>
              <a:rPr lang="ru-RU" sz="2400" b="1" i="1" smtClean="0">
                <a:latin typeface="Arial Black" pitchFamily="34" charset="0"/>
              </a:rPr>
              <a:t>Ч</a:t>
            </a:r>
            <a:r>
              <a:rPr lang="ru-RU" sz="2400" b="1" smtClean="0">
                <a:latin typeface="Arial Black" pitchFamily="34" charset="0"/>
              </a:rPr>
              <a:t>то такое гиперактивность?</a:t>
            </a:r>
            <a:r>
              <a:rPr lang="ru-RU" sz="2400" smtClean="0"/>
              <a:t/>
            </a:r>
            <a:br>
              <a:rPr lang="ru-RU" sz="2400" smtClean="0"/>
            </a:br>
            <a:r>
              <a:rPr lang="ru-RU" sz="2400" smtClean="0"/>
              <a:t>“Гипер...” — (от греч. Hyper — над, сверху) — составная часть сложных слов, указывающая на превышение нормы. Слово “активный” пришло в русский язык из латинского и означает “действенный, деятельный”.</a:t>
            </a:r>
            <a:br>
              <a:rPr lang="ru-RU" sz="2400" smtClean="0"/>
            </a:br>
            <a:endParaRPr lang="ru-RU" sz="2400" smtClean="0"/>
          </a:p>
        </p:txBody>
      </p:sp>
      <p:sp>
        <p:nvSpPr>
          <p:cNvPr id="3" name="Содержимое 2"/>
          <p:cNvSpPr>
            <a:spLocks noGrp="1"/>
          </p:cNvSpPr>
          <p:nvPr>
            <p:ph idx="1"/>
          </p:nvPr>
        </p:nvSpPr>
        <p:spPr>
          <a:xfrm>
            <a:off x="457200" y="2571750"/>
            <a:ext cx="8229600" cy="3929063"/>
          </a:xfrm>
        </p:spPr>
        <p:txBody>
          <a:bodyPr rtlCol="0">
            <a:normAutofit/>
          </a:bodyPr>
          <a:lstStyle/>
          <a:p>
            <a:pPr fontAlgn="auto">
              <a:spcAft>
                <a:spcPts val="0"/>
              </a:spcAft>
              <a:buFont typeface="Arial" pitchFamily="34" charset="0"/>
              <a:buNone/>
              <a:defRPr/>
            </a:pPr>
            <a:r>
              <a:rPr lang="ru-RU" dirty="0" smtClean="0"/>
              <a:t>   </a:t>
            </a:r>
            <a:r>
              <a:rPr lang="ru-RU" b="1" dirty="0" smtClean="0">
                <a:solidFill>
                  <a:schemeClr val="tx2">
                    <a:lumMod val="50000"/>
                  </a:schemeClr>
                </a:solidFill>
              </a:rPr>
              <a:t>Причины </a:t>
            </a:r>
            <a:r>
              <a:rPr lang="ru-RU" b="1" dirty="0">
                <a:solidFill>
                  <a:schemeClr val="tx2">
                    <a:lumMod val="50000"/>
                  </a:schemeClr>
                </a:solidFill>
              </a:rPr>
              <a:t>возникновения </a:t>
            </a:r>
            <a:r>
              <a:rPr lang="ru-RU" b="1" dirty="0" err="1">
                <a:solidFill>
                  <a:schemeClr val="tx2">
                    <a:lumMod val="50000"/>
                  </a:schemeClr>
                </a:solidFill>
              </a:rPr>
              <a:t>гиперактивности</a:t>
            </a:r>
            <a:r>
              <a:rPr lang="ru-RU" b="1" dirty="0">
                <a:solidFill>
                  <a:schemeClr val="tx2">
                    <a:lumMod val="50000"/>
                  </a:schemeClr>
                </a:solidFill>
              </a:rPr>
              <a:t>: </a:t>
            </a:r>
            <a:endParaRPr lang="ru-RU" b="1" dirty="0" smtClean="0">
              <a:solidFill>
                <a:schemeClr val="tx2">
                  <a:lumMod val="50000"/>
                </a:schemeClr>
              </a:solidFill>
            </a:endParaRPr>
          </a:p>
          <a:p>
            <a:pPr fontAlgn="auto">
              <a:spcAft>
                <a:spcPts val="0"/>
              </a:spcAft>
              <a:buFont typeface="Wingdings" pitchFamily="2" charset="2"/>
              <a:buChar char="v"/>
              <a:defRPr/>
            </a:pPr>
            <a:r>
              <a:rPr lang="ru-RU" dirty="0" smtClean="0"/>
              <a:t> генетические </a:t>
            </a:r>
            <a:r>
              <a:rPr lang="ru-RU" dirty="0"/>
              <a:t>факторы, </a:t>
            </a:r>
            <a:endParaRPr lang="ru-RU" dirty="0" smtClean="0"/>
          </a:p>
          <a:p>
            <a:pPr fontAlgn="auto">
              <a:spcAft>
                <a:spcPts val="0"/>
              </a:spcAft>
              <a:buFont typeface="Wingdings" pitchFamily="2" charset="2"/>
              <a:buChar char="v"/>
              <a:defRPr/>
            </a:pPr>
            <a:r>
              <a:rPr lang="ru-RU" dirty="0" smtClean="0"/>
              <a:t> особенности </a:t>
            </a:r>
            <a:r>
              <a:rPr lang="ru-RU" dirty="0"/>
              <a:t>строения и функционирования </a:t>
            </a:r>
            <a:r>
              <a:rPr lang="ru-RU" dirty="0" smtClean="0"/>
              <a:t>     головного </a:t>
            </a:r>
            <a:r>
              <a:rPr lang="ru-RU" dirty="0"/>
              <a:t>мозга, </a:t>
            </a:r>
            <a:endParaRPr lang="ru-RU" dirty="0" smtClean="0"/>
          </a:p>
          <a:p>
            <a:pPr fontAlgn="auto">
              <a:spcAft>
                <a:spcPts val="0"/>
              </a:spcAft>
              <a:buFont typeface="Wingdings" pitchFamily="2" charset="2"/>
              <a:buChar char="v"/>
              <a:defRPr/>
            </a:pPr>
            <a:r>
              <a:rPr lang="ru-RU" dirty="0" smtClean="0"/>
              <a:t>родовые </a:t>
            </a:r>
            <a:r>
              <a:rPr lang="ru-RU" dirty="0"/>
              <a:t>травмы</a:t>
            </a:r>
            <a:r>
              <a:rPr lang="ru-RU" dirty="0" smtClean="0"/>
              <a:t>,</a:t>
            </a:r>
          </a:p>
          <a:p>
            <a:pPr fontAlgn="auto">
              <a:spcAft>
                <a:spcPts val="0"/>
              </a:spcAft>
              <a:buFont typeface="Wingdings" pitchFamily="2" charset="2"/>
              <a:buChar char="v"/>
              <a:defRPr/>
            </a:pPr>
            <a:r>
              <a:rPr lang="ru-RU" dirty="0" smtClean="0"/>
              <a:t>инфекционные </a:t>
            </a:r>
            <a:r>
              <a:rPr lang="ru-RU" dirty="0"/>
              <a:t>заболевания, перенесённые ребёнком в первые месяцы жизни, и т. д.</a:t>
            </a:r>
          </a:p>
        </p:txBody>
      </p:sp>
      <p:pic>
        <p:nvPicPr>
          <p:cNvPr id="15363" name="Picture 2"/>
          <p:cNvPicPr>
            <a:picLocks noChangeAspect="1" noChangeArrowheads="1"/>
          </p:cNvPicPr>
          <p:nvPr/>
        </p:nvPicPr>
        <p:blipFill>
          <a:blip r:embed="rId2"/>
          <a:srcRect/>
          <a:stretch>
            <a:fillRect/>
          </a:stretch>
        </p:blipFill>
        <p:spPr bwMode="auto">
          <a:xfrm>
            <a:off x="285750" y="0"/>
            <a:ext cx="2428875" cy="26431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Целенаправленно</a:t>
            </a:r>
            <a:br>
              <a:rPr lang="ru-RU" dirty="0" smtClean="0"/>
            </a:br>
            <a:r>
              <a:rPr lang="ru-RU" dirty="0" smtClean="0"/>
              <a:t>-враждебный</a:t>
            </a:r>
          </a:p>
        </p:txBody>
      </p:sp>
      <p:sp>
        <p:nvSpPr>
          <p:cNvPr id="3" name="Содержимое 2"/>
          <p:cNvSpPr>
            <a:spLocks noGrp="1"/>
          </p:cNvSpPr>
          <p:nvPr>
            <p:ph idx="1"/>
          </p:nvPr>
        </p:nvSpPr>
        <p:spPr>
          <a:xfrm>
            <a:off x="457200" y="1643063"/>
            <a:ext cx="8229600" cy="4857750"/>
          </a:xfrm>
        </p:spPr>
        <p:txBody>
          <a:bodyPr rtlCol="0">
            <a:normAutofit fontScale="85000" lnSpcReduction="10000"/>
          </a:bodyPr>
          <a:lstStyle/>
          <a:p>
            <a:pPr fontAlgn="auto">
              <a:spcAft>
                <a:spcPts val="0"/>
              </a:spcAft>
              <a:buFont typeface="Arial" pitchFamily="34" charset="0"/>
              <a:buChar char="•"/>
              <a:defRPr/>
            </a:pPr>
            <a:r>
              <a:rPr lang="ru-RU" dirty="0" smtClean="0"/>
              <a:t>Нанесение вреда другому выступает как самоцель.  Агрессивные действия не имеют какой-либо видимой цели.</a:t>
            </a:r>
          </a:p>
          <a:p>
            <a:pPr fontAlgn="auto">
              <a:spcAft>
                <a:spcPts val="0"/>
              </a:spcAft>
              <a:buFont typeface="Arial" pitchFamily="34" charset="0"/>
              <a:buChar char="•"/>
              <a:defRPr/>
            </a:pPr>
            <a:r>
              <a:rPr lang="ru-RU" dirty="0" smtClean="0"/>
              <a:t>Дети испытывают удовольствие от самих действий, приносящих боль и унижение сверстникам. </a:t>
            </a:r>
          </a:p>
          <a:p>
            <a:pPr fontAlgn="auto">
              <a:spcAft>
                <a:spcPts val="0"/>
              </a:spcAft>
              <a:buFont typeface="Arial" pitchFamily="34" charset="0"/>
              <a:buChar char="•"/>
              <a:defRPr/>
            </a:pPr>
            <a:r>
              <a:rPr lang="ru-RU" dirty="0" smtClean="0"/>
              <a:t>Дети используют в основном прямую агрессию, причём более половины всех агрессивных актов составляет прямая физическая агрессия.  Действия отличаются особой жестокостью и хладнокровием, причём безо всякой видимой цели - ребёнок просто испытывает своеобразное удовольствие от страданий другого. </a:t>
            </a:r>
          </a:p>
          <a:p>
            <a:pPr fontAlgn="auto">
              <a:spcAft>
                <a:spcPts val="0"/>
              </a:spcAft>
              <a:buFont typeface="Arial" pitchFamily="34" charset="0"/>
              <a:buChar char="•"/>
              <a:defRPr/>
            </a:pPr>
            <a:endParaRPr lang="ru-RU" dirty="0"/>
          </a:p>
        </p:txBody>
      </p:sp>
      <p:pic>
        <p:nvPicPr>
          <p:cNvPr id="33795" name="Picture 2"/>
          <p:cNvPicPr>
            <a:picLocks noChangeAspect="1" noChangeArrowheads="1"/>
          </p:cNvPicPr>
          <p:nvPr/>
        </p:nvPicPr>
        <p:blipFill>
          <a:blip r:embed="rId2"/>
          <a:srcRect/>
          <a:stretch>
            <a:fillRect/>
          </a:stretch>
        </p:blipFill>
        <p:spPr bwMode="auto">
          <a:xfrm>
            <a:off x="6715125" y="357188"/>
            <a:ext cx="2000250" cy="14287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457200" y="142875"/>
            <a:ext cx="8229600" cy="857250"/>
          </a:xfrm>
        </p:spPr>
        <p:txBody>
          <a:bodyPr/>
          <a:lstStyle/>
          <a:p>
            <a:r>
              <a:rPr lang="ru-RU" smtClean="0">
                <a:solidFill>
                  <a:srgbClr val="006699"/>
                </a:solidFill>
              </a:rPr>
              <a:t>Что можно сделать?</a:t>
            </a:r>
          </a:p>
        </p:txBody>
      </p:sp>
      <p:sp>
        <p:nvSpPr>
          <p:cNvPr id="3" name="Содержимое 2"/>
          <p:cNvSpPr>
            <a:spLocks noGrp="1"/>
          </p:cNvSpPr>
          <p:nvPr>
            <p:ph sz="half" idx="1"/>
          </p:nvPr>
        </p:nvSpPr>
        <p:spPr>
          <a:xfrm>
            <a:off x="179388" y="1196975"/>
            <a:ext cx="4352925" cy="5357813"/>
          </a:xfrm>
        </p:spPr>
        <p:txBody>
          <a:bodyPr rtlCol="0">
            <a:normAutofit fontScale="62500" lnSpcReduction="20000"/>
          </a:bodyPr>
          <a:lstStyle/>
          <a:p>
            <a:pPr fontAlgn="auto">
              <a:spcAft>
                <a:spcPts val="0"/>
              </a:spcAft>
              <a:buFont typeface="Arial" pitchFamily="34" charset="0"/>
              <a:buChar char="•"/>
              <a:defRPr/>
            </a:pPr>
            <a:endParaRPr lang="ru-RU" dirty="0" smtClean="0"/>
          </a:p>
          <a:p>
            <a:pPr algn="just" fontAlgn="auto">
              <a:spcAft>
                <a:spcPts val="0"/>
              </a:spcAft>
              <a:buFont typeface="Arial" pitchFamily="34" charset="0"/>
              <a:buNone/>
              <a:defRPr/>
            </a:pPr>
            <a:endParaRPr lang="ru-RU" dirty="0" smtClean="0"/>
          </a:p>
          <a:p>
            <a:pPr algn="just" fontAlgn="auto">
              <a:spcAft>
                <a:spcPts val="0"/>
              </a:spcAft>
              <a:buFont typeface="Arial" pitchFamily="34" charset="0"/>
              <a:buNone/>
              <a:defRPr/>
            </a:pPr>
            <a:r>
              <a:rPr lang="ru-RU" dirty="0" smtClean="0"/>
              <a:t>1</a:t>
            </a:r>
            <a:r>
              <a:rPr lang="ru-RU" sz="3400" dirty="0" smtClean="0"/>
              <a:t>. Помогите ребенку осваивать конструктивные способы преодоления препятствий, разрешения проблем; покажите, что есть более эффективные и безопасные для всех способы, чем физическое нападение; объясните, что агрессия дает только временный успех.</a:t>
            </a:r>
          </a:p>
          <a:p>
            <a:pPr algn="just" fontAlgn="auto">
              <a:spcAft>
                <a:spcPts val="0"/>
              </a:spcAft>
              <a:buFont typeface="Arial" pitchFamily="34" charset="0"/>
              <a:buChar char="•"/>
              <a:defRPr/>
            </a:pPr>
            <a:endParaRPr lang="ru-RU" sz="3400" dirty="0" smtClean="0"/>
          </a:p>
          <a:p>
            <a:pPr algn="just" fontAlgn="auto">
              <a:spcAft>
                <a:spcPts val="0"/>
              </a:spcAft>
              <a:buFont typeface="Arial" pitchFamily="34" charset="0"/>
              <a:buNone/>
              <a:defRPr/>
            </a:pPr>
            <a:endParaRPr lang="ru-RU" sz="3400" dirty="0" smtClean="0"/>
          </a:p>
          <a:p>
            <a:pPr algn="just" fontAlgn="auto">
              <a:spcAft>
                <a:spcPts val="0"/>
              </a:spcAft>
              <a:buFont typeface="Arial" pitchFamily="34" charset="0"/>
              <a:buNone/>
              <a:defRPr/>
            </a:pPr>
            <a:r>
              <a:rPr lang="ru-RU" sz="3400" dirty="0" smtClean="0"/>
              <a:t>2. Не заражайте ребенка собственными агрессивными реакциями на какие-то события.</a:t>
            </a:r>
          </a:p>
          <a:p>
            <a:pPr fontAlgn="auto">
              <a:spcAft>
                <a:spcPts val="0"/>
              </a:spcAft>
              <a:buFont typeface="Arial" pitchFamily="34" charset="0"/>
              <a:buChar char="•"/>
              <a:defRPr/>
            </a:pPr>
            <a:endParaRPr lang="ru-RU" dirty="0" smtClean="0"/>
          </a:p>
        </p:txBody>
      </p:sp>
      <p:sp>
        <p:nvSpPr>
          <p:cNvPr id="15" name="Содержимое 14"/>
          <p:cNvSpPr>
            <a:spLocks noGrp="1"/>
          </p:cNvSpPr>
          <p:nvPr>
            <p:ph sz="half" idx="2"/>
          </p:nvPr>
        </p:nvSpPr>
        <p:spPr>
          <a:xfrm>
            <a:off x="4648200" y="285750"/>
            <a:ext cx="4038600" cy="6286500"/>
          </a:xfrm>
        </p:spPr>
        <p:txBody>
          <a:bodyPr rtlCol="0">
            <a:normAutofit fontScale="62500" lnSpcReduction="20000"/>
          </a:bodyPr>
          <a:lstStyle/>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endParaRPr lang="ru-RU" dirty="0"/>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endParaRPr lang="ru-RU" dirty="0"/>
          </a:p>
          <a:p>
            <a:pPr fontAlgn="auto">
              <a:spcAft>
                <a:spcPts val="0"/>
              </a:spcAft>
              <a:buFont typeface="Arial" pitchFamily="34" charset="0"/>
              <a:buChar char="•"/>
              <a:defRPr/>
            </a:pPr>
            <a:endParaRPr lang="ru-RU" dirty="0" smtClean="0"/>
          </a:p>
          <a:p>
            <a:pPr fontAlgn="auto">
              <a:spcAft>
                <a:spcPts val="0"/>
              </a:spcAft>
              <a:buFont typeface="Arial" pitchFamily="34" charset="0"/>
              <a:buNone/>
              <a:defRPr/>
            </a:pPr>
            <a:endParaRPr lang="ru-RU" dirty="0"/>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endParaRPr lang="ru-RU" dirty="0"/>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endParaRPr lang="ru-RU" dirty="0"/>
          </a:p>
          <a:p>
            <a:pPr fontAlgn="auto">
              <a:spcAft>
                <a:spcPts val="0"/>
              </a:spcAft>
              <a:buFont typeface="Arial" pitchFamily="34" charset="0"/>
              <a:buNone/>
              <a:defRPr/>
            </a:pPr>
            <a:endParaRPr lang="ru-RU" dirty="0" smtClean="0"/>
          </a:p>
          <a:p>
            <a:pPr algn="just" fontAlgn="auto">
              <a:spcAft>
                <a:spcPts val="0"/>
              </a:spcAft>
              <a:buFont typeface="Arial" pitchFamily="34" charset="0"/>
              <a:buNone/>
              <a:defRPr/>
            </a:pPr>
            <a:r>
              <a:rPr lang="ru-RU" dirty="0" smtClean="0"/>
              <a:t>    </a:t>
            </a:r>
            <a:r>
              <a:rPr lang="ru-RU" sz="3400" dirty="0" smtClean="0"/>
              <a:t>3. Помогите ему лучше узнать себя и других людей. Не исключено, что ребенок ведет себя агрессивно, потому что не видит другого способа самоутвердиться или воспринимает мир как враждебный. Не унижайте и не оскорбляйте ребенка; обеспечьте ему чувство защищенности.</a:t>
            </a:r>
          </a:p>
          <a:p>
            <a:pPr fontAlgn="auto">
              <a:spcAft>
                <a:spcPts val="0"/>
              </a:spcAft>
              <a:buFont typeface="Arial" pitchFamily="34" charset="0"/>
              <a:buChar char="•"/>
              <a:defRPr/>
            </a:pPr>
            <a:endParaRPr lang="ru-RU" dirty="0"/>
          </a:p>
        </p:txBody>
      </p:sp>
      <p:pic>
        <p:nvPicPr>
          <p:cNvPr id="34820" name="Picture 9"/>
          <p:cNvPicPr>
            <a:picLocks noChangeAspect="1" noChangeArrowheads="1"/>
          </p:cNvPicPr>
          <p:nvPr/>
        </p:nvPicPr>
        <p:blipFill>
          <a:blip r:embed="rId2"/>
          <a:srcRect/>
          <a:stretch>
            <a:fillRect/>
          </a:stretch>
        </p:blipFill>
        <p:spPr bwMode="auto">
          <a:xfrm>
            <a:off x="5572125" y="857250"/>
            <a:ext cx="2000250" cy="24288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rtlCol="0">
            <a:normAutofit fontScale="90000"/>
          </a:bodyPr>
          <a:lstStyle/>
          <a:p>
            <a:pPr fontAlgn="auto">
              <a:spcAft>
                <a:spcPts val="0"/>
              </a:spcAft>
              <a:defRPr/>
            </a:pPr>
            <a:r>
              <a:rPr lang="ru-RU" sz="2800" b="1" dirty="0"/>
              <a:t>Стили родительского воспитания (в ответ на агрессивные действия ребенка)</a:t>
            </a:r>
          </a:p>
        </p:txBody>
      </p:sp>
      <p:graphicFrame>
        <p:nvGraphicFramePr>
          <p:cNvPr id="5" name="Содержимое 4"/>
          <p:cNvGraphicFramePr>
            <a:graphicFrameLocks noGrp="1"/>
          </p:cNvGraphicFramePr>
          <p:nvPr>
            <p:ph idx="1"/>
          </p:nvPr>
        </p:nvGraphicFramePr>
        <p:xfrm>
          <a:off x="214313" y="1214438"/>
          <a:ext cx="8715375" cy="5372735"/>
        </p:xfrm>
        <a:graphic>
          <a:graphicData uri="http://schemas.openxmlformats.org/drawingml/2006/table">
            <a:tbl>
              <a:tblPr/>
              <a:tblGrid>
                <a:gridCol w="2125662"/>
                <a:gridCol w="2195513"/>
                <a:gridCol w="2197100"/>
                <a:gridCol w="2197100"/>
              </a:tblGrid>
              <a:tr h="8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333333"/>
                          </a:solidFill>
                          <a:effectLst/>
                          <a:latin typeface="Verdana" pitchFamily="34" charset="0"/>
                          <a:cs typeface="Times New Roman" pitchFamily="18" charset="0"/>
                        </a:rPr>
                        <a:t>Стратегия воспитания</a:t>
                      </a:r>
                      <a:endParaRPr kumimoji="0" lang="ru-RU"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333333"/>
                          </a:solidFill>
                          <a:effectLst/>
                          <a:latin typeface="Verdana" pitchFamily="34" charset="0"/>
                          <a:cs typeface="Times New Roman" pitchFamily="18" charset="0"/>
                        </a:rPr>
                        <a:t>Конкретные примеры стратегии</a:t>
                      </a:r>
                      <a:endParaRPr kumimoji="0" lang="ru-RU"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333333"/>
                          </a:solidFill>
                          <a:effectLst/>
                          <a:latin typeface="Verdana" pitchFamily="34" charset="0"/>
                          <a:cs typeface="Times New Roman" pitchFamily="18" charset="0"/>
                        </a:rPr>
                        <a:t>Стиль поведения ребенка</a:t>
                      </a:r>
                      <a:endParaRPr kumimoji="0" lang="ru-RU"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333333"/>
                          </a:solidFill>
                          <a:effectLst/>
                          <a:latin typeface="Verdana" pitchFamily="34" charset="0"/>
                          <a:cs typeface="Times New Roman" pitchFamily="18" charset="0"/>
                        </a:rPr>
                        <a:t>Почему ребенок так поступает</a:t>
                      </a:r>
                      <a:endParaRPr kumimoji="0" lang="ru-RU"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77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Резкое подавление агрессивного поведения ребенка</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“Прекрати!” “Не смей так говорить” Родители наказывают ребенка</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Агрессивный (Ребенок может прекратить сейчас но выплеснет свои отрицательные эмоции в другoe время и в другом месте)</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Ребенок копирует родителей и учится у них агрессивным формам поведения</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77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Игнорирование агрессивных вспышек ребенка</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Родители делают вид, что не замечают агрессии ребенка или считают что ребенок еще мал</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Агрессивный (Ребенок продолжает действовать агрессивно) </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Ребенок думает, что делает все правильно, и агрессивные формы поведения закрепляются в черту характера</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9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Родители дают возможность ребенку выплеснуть агрессию приемлемым способом и в тактичной форме запрещают вести себя агрессивно по отношению к другим</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Если родители видят что ребенок разгневан они могут вовлечь его в игру, которая снимет его гнев. Родители объясняют ребенку, как на до вести себя в определенных ситуациях</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Скорее всего ребенок научится управлять своим гневом </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33333"/>
                          </a:solidFill>
                          <a:effectLst/>
                          <a:latin typeface="Verdana" pitchFamily="34" charset="0"/>
                          <a:cs typeface="Times New Roman" pitchFamily="18" charset="0"/>
                        </a:rPr>
                        <a:t>Ребенок учится анализировать различные ситуации и берет пример со своих тактичных родителей</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srcRect/>
          <a:stretch>
            <a:fillRect/>
          </a:stretch>
        </p:blipFill>
        <p:spPr bwMode="auto">
          <a:xfrm>
            <a:off x="3214688" y="2143125"/>
            <a:ext cx="3500437" cy="3857625"/>
          </a:xfrm>
          <a:prstGeom prst="rect">
            <a:avLst/>
          </a:prstGeom>
          <a:noFill/>
          <a:ln w="9525">
            <a:noFill/>
            <a:miter lim="800000"/>
            <a:headEnd/>
            <a:tailEnd/>
          </a:ln>
        </p:spPr>
      </p:pic>
      <p:sp>
        <p:nvSpPr>
          <p:cNvPr id="2" name="Заголовок 1"/>
          <p:cNvSpPr>
            <a:spLocks noGrp="1"/>
          </p:cNvSpPr>
          <p:nvPr>
            <p:ph type="title"/>
          </p:nvPr>
        </p:nvSpPr>
        <p:spPr>
          <a:xfrm>
            <a:off x="457200" y="571500"/>
            <a:ext cx="8229600" cy="846138"/>
          </a:xfrm>
        </p:spPr>
        <p:txBody>
          <a:bodyPr rtlCol="0">
            <a:normAutofit fontScale="90000"/>
          </a:bodyPr>
          <a:lstStyle/>
          <a:p>
            <a:pPr fontAlgn="auto">
              <a:spcAft>
                <a:spcPts val="0"/>
              </a:spcAft>
              <a:defRPr/>
            </a:pPr>
            <a:r>
              <a:rPr lang="ru-RU" b="1" i="1" dirty="0" smtClean="0">
                <a:solidFill>
                  <a:schemeClr val="accent6">
                    <a:lumMod val="50000"/>
                  </a:schemeClr>
                </a:solidFill>
              </a:rPr>
              <a:t>Правила взаимодействия с агрессивными детьми</a:t>
            </a:r>
            <a:br>
              <a:rPr lang="ru-RU" b="1" i="1" dirty="0" smtClean="0">
                <a:solidFill>
                  <a:schemeClr val="accent6">
                    <a:lumMod val="50000"/>
                  </a:schemeClr>
                </a:solidFill>
              </a:rPr>
            </a:br>
            <a:endParaRPr lang="ru-RU" dirty="0">
              <a:solidFill>
                <a:schemeClr val="accent6">
                  <a:lumMod val="50000"/>
                </a:schemeClr>
              </a:solidFill>
            </a:endParaRPr>
          </a:p>
        </p:txBody>
      </p:sp>
      <p:sp>
        <p:nvSpPr>
          <p:cNvPr id="36867" name="Содержимое 2"/>
          <p:cNvSpPr>
            <a:spLocks noGrp="1"/>
          </p:cNvSpPr>
          <p:nvPr>
            <p:ph sz="half" idx="1"/>
          </p:nvPr>
        </p:nvSpPr>
        <p:spPr>
          <a:xfrm>
            <a:off x="0" y="1285875"/>
            <a:ext cx="3714750" cy="5429250"/>
          </a:xfrm>
        </p:spPr>
        <p:txBody>
          <a:bodyPr/>
          <a:lstStyle/>
          <a:p>
            <a:r>
              <a:rPr lang="ru-RU" sz="2000" smtClean="0"/>
              <a:t>Быть внимательным к нуждам и потребностям ребенка.</a:t>
            </a:r>
          </a:p>
          <a:p>
            <a:r>
              <a:rPr lang="ru-RU" sz="2000" smtClean="0"/>
              <a:t>Демонстрировать модель неагрессивного поведения.</a:t>
            </a:r>
          </a:p>
          <a:p>
            <a:r>
              <a:rPr lang="ru-RU" sz="2000" smtClean="0"/>
              <a:t>Быть последовательным в наказаниях ребенка, наказывать за конкретные поступки.</a:t>
            </a:r>
          </a:p>
          <a:p>
            <a:r>
              <a:rPr lang="ru-RU" sz="2000" smtClean="0"/>
              <a:t> Наказания не должны унижать ребенка.</a:t>
            </a:r>
          </a:p>
          <a:p>
            <a:r>
              <a:rPr lang="ru-RU" sz="2000" smtClean="0"/>
              <a:t> Обучать приемлемым способам выражения гнева.</a:t>
            </a:r>
          </a:p>
          <a:p>
            <a:r>
              <a:rPr lang="ru-RU" sz="2000" smtClean="0"/>
              <a:t> Давать ребенку возможность проявлять гнев непосредственно после фрустрирующего события.</a:t>
            </a:r>
          </a:p>
          <a:p>
            <a:endParaRPr lang="ru-RU" sz="2000" smtClean="0"/>
          </a:p>
        </p:txBody>
      </p:sp>
      <p:sp>
        <p:nvSpPr>
          <p:cNvPr id="36868" name="Содержимое 6"/>
          <p:cNvSpPr>
            <a:spLocks noGrp="1"/>
          </p:cNvSpPr>
          <p:nvPr>
            <p:ph sz="half" idx="2"/>
          </p:nvPr>
        </p:nvSpPr>
        <p:spPr>
          <a:xfrm>
            <a:off x="5786438" y="1285875"/>
            <a:ext cx="3186112" cy="4954588"/>
          </a:xfrm>
        </p:spPr>
        <p:txBody>
          <a:bodyPr/>
          <a:lstStyle/>
          <a:p>
            <a:pPr algn="r"/>
            <a:r>
              <a:rPr lang="ru-RU" sz="2000" smtClean="0"/>
              <a:t>Обучать распознаванию собственного эмоционального состояния и состояния окружающих людей.</a:t>
            </a:r>
          </a:p>
          <a:p>
            <a:pPr algn="r"/>
            <a:r>
              <a:rPr lang="ru-RU" sz="2000" smtClean="0"/>
              <a:t>Развивать способность к эмпатии.</a:t>
            </a:r>
          </a:p>
          <a:p>
            <a:pPr algn="r"/>
            <a:r>
              <a:rPr lang="ru-RU" sz="2000" smtClean="0"/>
              <a:t> Расширять поведенческий репертуар ребенка.</a:t>
            </a:r>
          </a:p>
          <a:p>
            <a:pPr algn="r"/>
            <a:r>
              <a:rPr lang="ru-RU" sz="2000" smtClean="0"/>
              <a:t> Отрабатывать навык реагирования в конфликтных ситуациях.</a:t>
            </a:r>
          </a:p>
          <a:p>
            <a:pPr algn="r"/>
            <a:r>
              <a:rPr lang="ru-RU" sz="2000" smtClean="0"/>
              <a:t> Учить брать ответственность на себя.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29000" cy="2571750"/>
          </a:xfrm>
        </p:spPr>
        <p:txBody>
          <a:bodyPr rtlCol="0">
            <a:normAutofit/>
          </a:bodyPr>
          <a:lstStyle/>
          <a:p>
            <a:pPr fontAlgn="auto">
              <a:spcAft>
                <a:spcPts val="0"/>
              </a:spcAft>
              <a:defRPr/>
            </a:pPr>
            <a:r>
              <a:rPr lang="ru-RU" sz="3200" b="1" dirty="0" smtClean="0">
                <a:solidFill>
                  <a:schemeClr val="tx1">
                    <a:lumMod val="65000"/>
                    <a:lumOff val="35000"/>
                  </a:schemeClr>
                </a:solidFill>
              </a:rPr>
              <a:t>Как играть с агрессивными детьми</a:t>
            </a:r>
            <a:r>
              <a:rPr lang="ru-RU" sz="3200" b="1" dirty="0" smtClean="0">
                <a:solidFill>
                  <a:schemeClr val="accent6">
                    <a:lumMod val="75000"/>
                  </a:schemeClr>
                </a:solidFill>
              </a:rPr>
              <a:t/>
            </a:r>
            <a:br>
              <a:rPr lang="ru-RU" sz="3200" b="1" dirty="0" smtClean="0">
                <a:solidFill>
                  <a:schemeClr val="accent6">
                    <a:lumMod val="75000"/>
                  </a:schemeClr>
                </a:solidFill>
              </a:rPr>
            </a:br>
            <a:r>
              <a:rPr lang="ru-RU" sz="3200" dirty="0" smtClean="0">
                <a:solidFill>
                  <a:schemeClr val="accent6">
                    <a:lumMod val="75000"/>
                  </a:schemeClr>
                </a:solidFill>
              </a:rPr>
              <a:t>Игры с песком, водой, глиной.</a:t>
            </a:r>
            <a:endParaRPr lang="ru-RU" sz="3200" dirty="0">
              <a:solidFill>
                <a:schemeClr val="accent6">
                  <a:lumMod val="75000"/>
                </a:schemeClr>
              </a:solidFill>
            </a:endParaRPr>
          </a:p>
        </p:txBody>
      </p:sp>
      <p:sp>
        <p:nvSpPr>
          <p:cNvPr id="3" name="Содержимое 2"/>
          <p:cNvSpPr>
            <a:spLocks noGrp="1"/>
          </p:cNvSpPr>
          <p:nvPr>
            <p:ph idx="1"/>
          </p:nvPr>
        </p:nvSpPr>
        <p:spPr>
          <a:xfrm>
            <a:off x="3286125" y="142875"/>
            <a:ext cx="5572125" cy="6572250"/>
          </a:xfrm>
        </p:spPr>
        <p:txBody>
          <a:bodyPr rtlCol="0">
            <a:normAutofit fontScale="25000" lnSpcReduction="20000"/>
          </a:bodyPr>
          <a:lstStyle/>
          <a:p>
            <a:pPr algn="r" fontAlgn="auto">
              <a:spcAft>
                <a:spcPts val="0"/>
              </a:spcAft>
              <a:buFont typeface="Arial" pitchFamily="34" charset="0"/>
              <a:buChar char="•"/>
              <a:defRPr/>
            </a:pPr>
            <a:r>
              <a:rPr lang="ru-RU" sz="8000" dirty="0" smtClean="0"/>
              <a:t>Из </a:t>
            </a:r>
            <a:r>
              <a:rPr lang="ru-RU" sz="8000" dirty="0"/>
              <a:t>глины можно слепить фигурку своего обидчика (а можно даже нацарапать чем-то острым его имя), разбить, смять ее, расплющить между ладошками, а </a:t>
            </a:r>
            <a:r>
              <a:rPr lang="ru-RU" sz="8000" dirty="0" smtClean="0"/>
              <a:t>затем </a:t>
            </a:r>
            <a:r>
              <a:rPr lang="ru-RU" sz="8000" dirty="0"/>
              <a:t>при желании восстановить. Причем именно то, что ребенок по собственному желанию может уничтожать и восстанавливать свое произведение, и привлекает детей больше всего.</a:t>
            </a:r>
          </a:p>
          <a:p>
            <a:pPr algn="r" fontAlgn="auto">
              <a:spcAft>
                <a:spcPts val="0"/>
              </a:spcAft>
              <a:buFont typeface="Arial" pitchFamily="34" charset="0"/>
              <a:buChar char="•"/>
              <a:defRPr/>
            </a:pPr>
            <a:r>
              <a:rPr lang="ru-RU" sz="8000" dirty="0" smtClean="0"/>
              <a:t>Игра с песком, как и с глиной, тоже очень нравится ребятам. Рассердившись на кого-либо, ребенок может закопать фигурку, символизирующую врага, глубоко в песок, попрыгать на этом месте, налить туда воды, прикрыть кубиками, палками. С этой целью дети часто используют маленькие игрушки из “Киндер-сюрпризов”. Причем иногда они сначала помещают фигурку в капсулу и только после этого закапывают.</a:t>
            </a:r>
          </a:p>
          <a:p>
            <a:pPr algn="r" fontAlgn="auto">
              <a:spcAft>
                <a:spcPts val="0"/>
              </a:spcAft>
              <a:buFont typeface="Arial" pitchFamily="34" charset="0"/>
              <a:buChar char="•"/>
              <a:defRPr/>
            </a:pPr>
            <a:r>
              <a:rPr lang="ru-RU" sz="8000" dirty="0" smtClean="0"/>
              <a:t>Закапывая-раскапывая </a:t>
            </a:r>
            <a:r>
              <a:rPr lang="ru-RU" sz="8000" dirty="0"/>
              <a:t>игрушки, работая с сыпучим песком, ребенок постепенно успокаивается, возвращается к играм в группе или приглашает сверстников поиграть в песок вместе с ним, но уже в другие, совсем не агрессивные игры. Таким образом, мир восстанавливается</a:t>
            </a:r>
            <a:r>
              <a:rPr lang="ru-RU" sz="4900" dirty="0" smtClean="0"/>
              <a:t>.</a:t>
            </a:r>
            <a:endParaRPr lang="ru-RU" sz="4900" dirty="0"/>
          </a:p>
        </p:txBody>
      </p:sp>
      <p:pic>
        <p:nvPicPr>
          <p:cNvPr id="37891" name="Picture 4"/>
          <p:cNvPicPr>
            <a:picLocks noChangeAspect="1" noChangeArrowheads="1"/>
          </p:cNvPicPr>
          <p:nvPr/>
        </p:nvPicPr>
        <p:blipFill>
          <a:blip r:embed="rId2"/>
          <a:srcRect t="13580" r="6123" b="12346"/>
          <a:stretch>
            <a:fillRect/>
          </a:stretch>
        </p:blipFill>
        <p:spPr bwMode="auto">
          <a:xfrm>
            <a:off x="0" y="2571750"/>
            <a:ext cx="3286125" cy="42862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14313"/>
            <a:ext cx="4214812" cy="6429375"/>
          </a:xfrm>
        </p:spPr>
        <p:txBody>
          <a:bodyPr rtlCol="0">
            <a:normAutofit fontScale="55000" lnSpcReduction="20000"/>
          </a:bodyPr>
          <a:lstStyle/>
          <a:p>
            <a:pPr fontAlgn="auto">
              <a:spcAft>
                <a:spcPts val="0"/>
              </a:spcAft>
              <a:buFont typeface="Arial" pitchFamily="34" charset="0"/>
              <a:buChar char="•"/>
              <a:defRPr/>
            </a:pPr>
            <a:r>
              <a:rPr lang="ru-RU" dirty="0" smtClean="0"/>
              <a:t>Небольшие бассейны с водой, размещенные в группе детского сада, — настоящая находка для воспитателя при работе со всеми категориями детей, особенно с агрессивными.</a:t>
            </a:r>
          </a:p>
          <a:p>
            <a:pPr fontAlgn="auto">
              <a:spcAft>
                <a:spcPts val="0"/>
              </a:spcAft>
              <a:buFont typeface="Arial" pitchFamily="34" charset="0"/>
              <a:buChar char="•"/>
              <a:defRPr/>
            </a:pPr>
            <a:r>
              <a:rPr lang="ru-RU" dirty="0" smtClean="0"/>
              <a:t>О психотерапевтических свойствах воды написано много хороших книг, и каждый взрослый, вероятно, умеет использовать воду в целях снятия агрессии и излишнего напряжения детей. Вот несколько примеров игр с водой, которые придумали сами дети.</a:t>
            </a:r>
          </a:p>
          <a:p>
            <a:pPr fontAlgn="auto">
              <a:spcAft>
                <a:spcPts val="0"/>
              </a:spcAft>
              <a:buFont typeface="Arial" pitchFamily="34" charset="0"/>
              <a:buChar char="•"/>
              <a:defRPr/>
            </a:pPr>
            <a:r>
              <a:rPr lang="ru-RU" dirty="0" smtClean="0"/>
              <a:t>1. Одним каучуковым шариком сбивать другие шарики, плавающие на воде.</a:t>
            </a:r>
          </a:p>
          <a:p>
            <a:pPr fontAlgn="auto">
              <a:spcAft>
                <a:spcPts val="0"/>
              </a:spcAft>
              <a:buFont typeface="Arial" pitchFamily="34" charset="0"/>
              <a:buChar char="•"/>
              <a:defRPr/>
            </a:pPr>
            <a:r>
              <a:rPr lang="ru-RU" dirty="0" smtClean="0"/>
              <a:t>2. Сдувать из дудочки кораблик.</a:t>
            </a:r>
          </a:p>
          <a:p>
            <a:pPr fontAlgn="auto">
              <a:spcAft>
                <a:spcPts val="0"/>
              </a:spcAft>
              <a:buFont typeface="Arial" pitchFamily="34" charset="0"/>
              <a:buChar char="•"/>
              <a:defRPr/>
            </a:pPr>
            <a:r>
              <a:rPr lang="ru-RU" dirty="0" smtClean="0"/>
              <a:t>3.Сначала топить, а затем наблюдать, как “выпрыгивает” из воды легкая пластмассовая фигурка.</a:t>
            </a:r>
          </a:p>
          <a:p>
            <a:pPr fontAlgn="auto">
              <a:spcAft>
                <a:spcPts val="0"/>
              </a:spcAft>
              <a:buFont typeface="Arial" pitchFamily="34" charset="0"/>
              <a:buChar char="•"/>
              <a:defRPr/>
            </a:pPr>
            <a:r>
              <a:rPr lang="ru-RU" dirty="0" smtClean="0"/>
              <a:t>4. Струёй воды сбивать легкие игрушки, находящиеся в воде (для этого можно использовать бутылочки из-под шампуня, наполненные водой).</a:t>
            </a:r>
            <a:endParaRPr lang="ru-RU" dirty="0"/>
          </a:p>
        </p:txBody>
      </p:sp>
      <p:pic>
        <p:nvPicPr>
          <p:cNvPr id="38914" name="Picture 2"/>
          <p:cNvPicPr>
            <a:picLocks noChangeAspect="1" noChangeArrowheads="1"/>
          </p:cNvPicPr>
          <p:nvPr/>
        </p:nvPicPr>
        <p:blipFill>
          <a:blip r:embed="rId2"/>
          <a:srcRect l="9500" t="32307" r="12500" b="41154"/>
          <a:stretch>
            <a:fillRect/>
          </a:stretch>
        </p:blipFill>
        <p:spPr bwMode="auto">
          <a:xfrm>
            <a:off x="4500563" y="285750"/>
            <a:ext cx="4429125" cy="58578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500" y="0"/>
            <a:ext cx="6643688" cy="1285875"/>
          </a:xfrm>
          <a:solidFill>
            <a:schemeClr val="bg1"/>
          </a:solidFill>
        </p:spPr>
        <p:txBody>
          <a:bodyPr rtlCol="0">
            <a:normAutofit/>
          </a:bodyPr>
          <a:lstStyle/>
          <a:p>
            <a:pPr algn="l" fontAlgn="auto">
              <a:spcAft>
                <a:spcPts val="0"/>
              </a:spcAft>
              <a:defRPr/>
            </a:pPr>
            <a:r>
              <a:rPr lang="ru-RU" b="1" dirty="0" smtClean="0">
                <a:solidFill>
                  <a:schemeClr val="accent3">
                    <a:lumMod val="50000"/>
                  </a:schemeClr>
                </a:solidFill>
              </a:rPr>
              <a:t>ТРЕВОЖНЫЕ ДЕТИ</a:t>
            </a:r>
            <a:endParaRPr lang="ru-RU" b="1" dirty="0">
              <a:solidFill>
                <a:schemeClr val="accent3">
                  <a:lumMod val="50000"/>
                </a:schemeClr>
              </a:solidFill>
            </a:endParaRPr>
          </a:p>
        </p:txBody>
      </p:sp>
      <p:pic>
        <p:nvPicPr>
          <p:cNvPr id="39938" name="Picture 8"/>
          <p:cNvPicPr>
            <a:picLocks noChangeAspect="1" noChangeArrowheads="1"/>
          </p:cNvPicPr>
          <p:nvPr/>
        </p:nvPicPr>
        <p:blipFill>
          <a:blip r:embed="rId2"/>
          <a:srcRect/>
          <a:stretch>
            <a:fillRect/>
          </a:stretch>
        </p:blipFill>
        <p:spPr bwMode="auto">
          <a:xfrm>
            <a:off x="6357938" y="0"/>
            <a:ext cx="2976562" cy="3810000"/>
          </a:xfrm>
          <a:prstGeom prst="rect">
            <a:avLst/>
          </a:prstGeom>
          <a:noFill/>
          <a:ln w="9525">
            <a:noFill/>
            <a:miter lim="800000"/>
            <a:headEnd/>
            <a:tailEnd/>
          </a:ln>
        </p:spPr>
      </p:pic>
      <p:sp>
        <p:nvSpPr>
          <p:cNvPr id="3" name="Содержимое 2"/>
          <p:cNvSpPr>
            <a:spLocks noGrp="1"/>
          </p:cNvSpPr>
          <p:nvPr>
            <p:ph idx="1"/>
          </p:nvPr>
        </p:nvSpPr>
        <p:spPr>
          <a:xfrm>
            <a:off x="1357313" y="1928813"/>
            <a:ext cx="5500687" cy="4572000"/>
          </a:xfrm>
          <a:solidFill>
            <a:schemeClr val="bg1"/>
          </a:solidFill>
        </p:spPr>
        <p:txBody>
          <a:bodyPr rtlCol="0">
            <a:normAutofit/>
          </a:bodyPr>
          <a:lstStyle/>
          <a:p>
            <a:pPr algn="ctr" fontAlgn="auto">
              <a:spcAft>
                <a:spcPts val="0"/>
              </a:spcAft>
              <a:buFont typeface="Arial" pitchFamily="34" charset="0"/>
              <a:buNone/>
              <a:defRPr/>
            </a:pPr>
            <a:r>
              <a:rPr lang="ru-RU" sz="3600" b="1" i="1" dirty="0" smtClean="0"/>
              <a:t>    </a:t>
            </a:r>
            <a:r>
              <a:rPr lang="ru-RU" sz="3600" b="1" i="1" dirty="0" smtClean="0">
                <a:solidFill>
                  <a:schemeClr val="accent6">
                    <a:lumMod val="75000"/>
                  </a:schemeClr>
                </a:solidFill>
              </a:rPr>
              <a:t>Что </a:t>
            </a:r>
            <a:r>
              <a:rPr lang="ru-RU" sz="3600" b="1" i="1" dirty="0">
                <a:solidFill>
                  <a:schemeClr val="accent6">
                    <a:lumMod val="75000"/>
                  </a:schemeClr>
                </a:solidFill>
              </a:rPr>
              <a:t>такое тревожность?</a:t>
            </a:r>
          </a:p>
          <a:p>
            <a:pPr algn="ctr" fontAlgn="auto">
              <a:spcAft>
                <a:spcPts val="0"/>
              </a:spcAft>
              <a:buFont typeface="Arial" pitchFamily="34" charset="0"/>
              <a:buNone/>
              <a:defRPr/>
            </a:pPr>
            <a:r>
              <a:rPr lang="ru-RU" sz="2800" dirty="0" smtClean="0"/>
              <a:t>     Слово </a:t>
            </a:r>
            <a:r>
              <a:rPr lang="ru-RU" sz="2800" dirty="0"/>
              <a:t>“тревожный” отмечается в словарях с 1771 года. </a:t>
            </a:r>
            <a:r>
              <a:rPr lang="ru-RU" sz="2800" dirty="0" smtClean="0"/>
              <a:t>Автор </a:t>
            </a:r>
            <a:r>
              <a:rPr lang="ru-RU" sz="2800" dirty="0"/>
              <a:t>одной из </a:t>
            </a:r>
            <a:r>
              <a:rPr lang="ru-RU" sz="2800" dirty="0" smtClean="0"/>
              <a:t>версий полагает</a:t>
            </a:r>
            <a:r>
              <a:rPr lang="ru-RU" sz="2800" dirty="0"/>
              <a:t>, что слово “тревога” означает трижды повторенный сигнал об опасности со стороны противника.</a:t>
            </a:r>
          </a:p>
          <a:p>
            <a:pPr algn="ctr" fontAlgn="auto">
              <a:spcAft>
                <a:spcPts val="0"/>
              </a:spcAft>
              <a:buFont typeface="Arial" pitchFamily="34" charset="0"/>
              <a:buChar char="•"/>
              <a:defRPr/>
            </a:pPr>
            <a:endParaRPr lang="ru-RU" dirty="0"/>
          </a:p>
        </p:txBody>
      </p:sp>
      <p:pic>
        <p:nvPicPr>
          <p:cNvPr id="39940" name="Picture 7"/>
          <p:cNvPicPr>
            <a:picLocks noChangeAspect="1" noChangeArrowheads="1"/>
          </p:cNvPicPr>
          <p:nvPr/>
        </p:nvPicPr>
        <p:blipFill>
          <a:blip r:embed="rId3"/>
          <a:srcRect/>
          <a:stretch>
            <a:fillRect/>
          </a:stretch>
        </p:blipFill>
        <p:spPr bwMode="auto">
          <a:xfrm>
            <a:off x="1" y="4786322"/>
            <a:ext cx="1804354" cy="207167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fontAlgn="auto">
              <a:spcAft>
                <a:spcPts val="0"/>
              </a:spcAft>
              <a:defRPr/>
            </a:pPr>
            <a:r>
              <a:rPr lang="ru-RU" sz="2800" b="1" i="1" u="sng" dirty="0" smtClean="0">
                <a:solidFill>
                  <a:schemeClr val="tx1">
                    <a:lumMod val="75000"/>
                    <a:lumOff val="25000"/>
                  </a:schemeClr>
                </a:solidFill>
              </a:rPr>
              <a:t>Тревожность развивается вследствие наличия у ребенка внутреннего конфликта, который может быть вызван:</a:t>
            </a:r>
            <a:endParaRPr lang="ru-RU" sz="2800" b="1" i="1" u="sng" dirty="0">
              <a:solidFill>
                <a:schemeClr val="tx1">
                  <a:lumMod val="75000"/>
                  <a:lumOff val="25000"/>
                </a:schemeClr>
              </a:solidFill>
            </a:endParaRPr>
          </a:p>
        </p:txBody>
      </p:sp>
      <p:sp>
        <p:nvSpPr>
          <p:cNvPr id="40962" name="Содержимое 2"/>
          <p:cNvSpPr>
            <a:spLocks noGrp="1"/>
          </p:cNvSpPr>
          <p:nvPr>
            <p:ph idx="1"/>
          </p:nvPr>
        </p:nvSpPr>
        <p:spPr>
          <a:xfrm>
            <a:off x="0" y="1600200"/>
            <a:ext cx="8686800" cy="4525963"/>
          </a:xfrm>
        </p:spPr>
        <p:txBody>
          <a:bodyPr/>
          <a:lstStyle/>
          <a:p>
            <a:r>
              <a:rPr lang="ru-RU" sz="2400" smtClean="0"/>
              <a:t>Противоречивыми требованиями, </a:t>
            </a:r>
          </a:p>
          <a:p>
            <a:pPr>
              <a:buFont typeface="Arial" charset="0"/>
              <a:buNone/>
            </a:pPr>
            <a:r>
              <a:rPr lang="ru-RU" sz="2400" smtClean="0"/>
              <a:t>      предъявляемыми родителями, либо </a:t>
            </a:r>
          </a:p>
          <a:p>
            <a:pPr>
              <a:buFont typeface="Arial" charset="0"/>
              <a:buNone/>
            </a:pPr>
            <a:r>
              <a:rPr lang="ru-RU" sz="2400" smtClean="0"/>
              <a:t>      родителями и детским садом.</a:t>
            </a:r>
          </a:p>
          <a:p>
            <a:r>
              <a:rPr lang="ru-RU" sz="2400" smtClean="0"/>
              <a:t> Неадекватными требованиями (чаще всего, завышенными).</a:t>
            </a:r>
          </a:p>
          <a:p>
            <a:r>
              <a:rPr lang="ru-RU" sz="2400" smtClean="0"/>
              <a:t>Негативными требованиями, которые унижают ребенка, ставят его в зависимое положение. </a:t>
            </a:r>
          </a:p>
          <a:p>
            <a:r>
              <a:rPr lang="ru-RU" sz="2400" smtClean="0"/>
              <a:t>Тревожность может быть сопряжена с неврозом или с другими психическими расстройствами. В этих случаях необходима помощь медицинских специалистов.</a:t>
            </a:r>
          </a:p>
          <a:p>
            <a:endParaRPr lang="ru-RU" smtClean="0"/>
          </a:p>
        </p:txBody>
      </p:sp>
      <p:pic>
        <p:nvPicPr>
          <p:cNvPr id="40963" name="Picture 11"/>
          <p:cNvPicPr>
            <a:picLocks noChangeAspect="1" noChangeArrowheads="1"/>
          </p:cNvPicPr>
          <p:nvPr/>
        </p:nvPicPr>
        <p:blipFill>
          <a:blip r:embed="rId2"/>
          <a:srcRect/>
          <a:stretch>
            <a:fillRect/>
          </a:stretch>
        </p:blipFill>
        <p:spPr bwMode="auto">
          <a:xfrm>
            <a:off x="6929438" y="571500"/>
            <a:ext cx="2471737" cy="2286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srcRect/>
          <a:stretch>
            <a:fillRect/>
          </a:stretch>
        </p:blipFill>
        <p:spPr bwMode="auto">
          <a:xfrm>
            <a:off x="5286375" y="571500"/>
            <a:ext cx="4105275" cy="6153150"/>
          </a:xfrm>
          <a:prstGeom prst="rect">
            <a:avLst/>
          </a:prstGeom>
          <a:noFill/>
          <a:ln w="9525">
            <a:noFill/>
            <a:miter lim="800000"/>
            <a:headEnd/>
            <a:tailEnd/>
          </a:ln>
        </p:spPr>
      </p:pic>
      <p:sp>
        <p:nvSpPr>
          <p:cNvPr id="41986" name="Заголовок 1"/>
          <p:cNvSpPr>
            <a:spLocks noGrp="1"/>
          </p:cNvSpPr>
          <p:nvPr>
            <p:ph type="title"/>
          </p:nvPr>
        </p:nvSpPr>
        <p:spPr>
          <a:xfrm>
            <a:off x="457200" y="274638"/>
            <a:ext cx="8229600" cy="796925"/>
          </a:xfrm>
        </p:spPr>
        <p:txBody>
          <a:bodyPr/>
          <a:lstStyle/>
          <a:p>
            <a:r>
              <a:rPr lang="ru-RU" sz="3200" b="1" i="1" smtClean="0"/>
              <a:t>правила взаимодействия с тревожными детьми</a:t>
            </a:r>
            <a:br>
              <a:rPr lang="ru-RU" sz="3200" b="1" i="1" smtClean="0"/>
            </a:br>
            <a:endParaRPr lang="ru-RU" sz="3200" smtClean="0"/>
          </a:p>
        </p:txBody>
      </p:sp>
      <p:sp>
        <p:nvSpPr>
          <p:cNvPr id="3" name="Содержимое 2"/>
          <p:cNvSpPr>
            <a:spLocks noGrp="1"/>
          </p:cNvSpPr>
          <p:nvPr>
            <p:ph idx="1"/>
          </p:nvPr>
        </p:nvSpPr>
        <p:spPr>
          <a:xfrm>
            <a:off x="457200" y="1214438"/>
            <a:ext cx="5757863" cy="5429250"/>
          </a:xfrm>
        </p:spPr>
        <p:txBody>
          <a:bodyPr rtlCol="0">
            <a:normAutofit fontScale="62500" lnSpcReduction="20000"/>
          </a:bodyPr>
          <a:lstStyle/>
          <a:p>
            <a:pPr fontAlgn="auto">
              <a:spcAft>
                <a:spcPts val="0"/>
              </a:spcAft>
              <a:buFont typeface="Arial" pitchFamily="34" charset="0"/>
              <a:buNone/>
              <a:defRPr/>
            </a:pPr>
            <a:r>
              <a:rPr lang="ru-RU" dirty="0" smtClean="0"/>
              <a:t>1</a:t>
            </a:r>
            <a:r>
              <a:rPr lang="ru-RU" dirty="0"/>
              <a:t>. Избегайте состязаний и каких-либо видов робот, учитывающих скорость.</a:t>
            </a:r>
          </a:p>
          <a:p>
            <a:pPr fontAlgn="auto">
              <a:spcAft>
                <a:spcPts val="0"/>
              </a:spcAft>
              <a:buFont typeface="Arial" pitchFamily="34" charset="0"/>
              <a:buNone/>
              <a:defRPr/>
            </a:pPr>
            <a:r>
              <a:rPr lang="ru-RU" dirty="0"/>
              <a:t>2. Не сравнивайте ребенка с окружающими.</a:t>
            </a:r>
          </a:p>
          <a:p>
            <a:pPr fontAlgn="auto">
              <a:spcAft>
                <a:spcPts val="0"/>
              </a:spcAft>
              <a:buFont typeface="Arial" pitchFamily="34" charset="0"/>
              <a:buNone/>
              <a:defRPr/>
            </a:pPr>
            <a:r>
              <a:rPr lang="ru-RU" dirty="0"/>
              <a:t>3. Чаще используйте телесный контакт, упражнения на релаксацию.</a:t>
            </a:r>
          </a:p>
          <a:p>
            <a:pPr fontAlgn="auto">
              <a:spcAft>
                <a:spcPts val="0"/>
              </a:spcAft>
              <a:buFont typeface="Arial" pitchFamily="34" charset="0"/>
              <a:buNone/>
              <a:defRPr/>
            </a:pPr>
            <a:r>
              <a:rPr lang="ru-RU" dirty="0"/>
              <a:t>4. Способствуйте повышению самооценки ребенка, чаще хвалите его, но так, чтобы он знал, за что.</a:t>
            </a:r>
          </a:p>
          <a:p>
            <a:pPr fontAlgn="auto">
              <a:spcAft>
                <a:spcPts val="0"/>
              </a:spcAft>
              <a:buFont typeface="Arial" pitchFamily="34" charset="0"/>
              <a:buNone/>
              <a:defRPr/>
            </a:pPr>
            <a:r>
              <a:rPr lang="ru-RU" dirty="0"/>
              <a:t>5. Чаще обращайтесь к ребенку по имени.</a:t>
            </a:r>
          </a:p>
          <a:p>
            <a:pPr fontAlgn="auto">
              <a:spcAft>
                <a:spcPts val="0"/>
              </a:spcAft>
              <a:buFont typeface="Arial" pitchFamily="34" charset="0"/>
              <a:buNone/>
              <a:defRPr/>
            </a:pPr>
            <a:r>
              <a:rPr lang="ru-RU" dirty="0"/>
              <a:t>6. Демонстрируете образцы уверенного поведения, будьте во всем примером ребенку.</a:t>
            </a:r>
          </a:p>
          <a:p>
            <a:pPr fontAlgn="auto">
              <a:spcAft>
                <a:spcPts val="0"/>
              </a:spcAft>
              <a:buFont typeface="Arial" pitchFamily="34" charset="0"/>
              <a:buNone/>
              <a:defRPr/>
            </a:pPr>
            <a:r>
              <a:rPr lang="ru-RU" dirty="0"/>
              <a:t>7. Не предъявляйте к ребенку завышенных требований.</a:t>
            </a:r>
          </a:p>
          <a:p>
            <a:pPr fontAlgn="auto">
              <a:spcAft>
                <a:spcPts val="0"/>
              </a:spcAft>
              <a:buFont typeface="Arial" pitchFamily="34" charset="0"/>
              <a:buNone/>
              <a:defRPr/>
            </a:pPr>
            <a:r>
              <a:rPr lang="ru-RU" dirty="0"/>
              <a:t>8. Будьте последовательны в воспитании ребенка.</a:t>
            </a:r>
          </a:p>
          <a:p>
            <a:pPr fontAlgn="auto">
              <a:spcAft>
                <a:spcPts val="0"/>
              </a:spcAft>
              <a:buFont typeface="Arial" pitchFamily="34" charset="0"/>
              <a:buNone/>
              <a:defRPr/>
            </a:pPr>
            <a:r>
              <a:rPr lang="ru-RU" dirty="0"/>
              <a:t>9. Старайтесь делать ребенку как можно меньше замечаний.</a:t>
            </a:r>
          </a:p>
          <a:p>
            <a:pPr fontAlgn="auto">
              <a:spcAft>
                <a:spcPts val="0"/>
              </a:spcAft>
              <a:buFont typeface="Arial" pitchFamily="34" charset="0"/>
              <a:buNone/>
              <a:defRPr/>
            </a:pPr>
            <a:r>
              <a:rPr lang="ru-RU" dirty="0"/>
              <a:t>10. Используйте наказание лишь в крайних случаях.</a:t>
            </a:r>
          </a:p>
          <a:p>
            <a:pPr fontAlgn="auto">
              <a:spcAft>
                <a:spcPts val="0"/>
              </a:spcAft>
              <a:buFont typeface="Arial" pitchFamily="34" charset="0"/>
              <a:buChar char="•"/>
              <a:defRPr/>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 y="142875"/>
            <a:ext cx="3786188" cy="2214563"/>
          </a:xfrm>
        </p:spPr>
        <p:txBody>
          <a:bodyPr rtlCol="0">
            <a:normAutofit/>
          </a:bodyPr>
          <a:lstStyle/>
          <a:p>
            <a:pPr fontAlgn="auto">
              <a:spcAft>
                <a:spcPts val="0"/>
              </a:spcAft>
              <a:defRPr/>
            </a:pPr>
            <a:r>
              <a:rPr lang="ru-RU" sz="4000" dirty="0" smtClean="0">
                <a:solidFill>
                  <a:schemeClr val="tx2">
                    <a:lumMod val="75000"/>
                  </a:schemeClr>
                </a:solidFill>
              </a:rPr>
              <a:t>Как играть с тревожными детьми</a:t>
            </a:r>
            <a:endParaRPr lang="ru-RU" sz="4000" dirty="0">
              <a:solidFill>
                <a:schemeClr val="tx2">
                  <a:lumMod val="75000"/>
                </a:schemeClr>
              </a:solidFill>
            </a:endParaRPr>
          </a:p>
        </p:txBody>
      </p:sp>
      <p:sp>
        <p:nvSpPr>
          <p:cNvPr id="43010" name="Содержимое 2"/>
          <p:cNvSpPr>
            <a:spLocks noGrp="1"/>
          </p:cNvSpPr>
          <p:nvPr>
            <p:ph idx="1"/>
          </p:nvPr>
        </p:nvSpPr>
        <p:spPr>
          <a:xfrm>
            <a:off x="3714750" y="214313"/>
            <a:ext cx="4972050" cy="6357937"/>
          </a:xfrm>
        </p:spPr>
        <p:txBody>
          <a:bodyPr/>
          <a:lstStyle/>
          <a:p>
            <a:endParaRPr lang="ru-RU" sz="1800" b="1" i="1" smtClean="0"/>
          </a:p>
          <a:p>
            <a:pPr algn="ctr">
              <a:buFont typeface="Arial" charset="0"/>
              <a:buNone/>
            </a:pPr>
            <a:r>
              <a:rPr lang="ru-RU" sz="2800" smtClean="0"/>
              <a:t> Помните! Необходимо избегать соревновательных моментов и игр, в которых учитывается скорость выполнения задания, например, таких как “Кто быстрее?”</a:t>
            </a:r>
          </a:p>
          <a:p>
            <a:pPr algn="ctr">
              <a:buFont typeface="Arial" charset="0"/>
              <a:buNone/>
            </a:pPr>
            <a:endParaRPr lang="ru-RU" sz="2800" b="1" i="1" smtClean="0"/>
          </a:p>
          <a:p>
            <a:endParaRPr lang="ru-RU" sz="1800" b="1" i="1" smtClean="0"/>
          </a:p>
          <a:p>
            <a:pPr algn="ctr"/>
            <a:r>
              <a:rPr lang="ru-RU" sz="2400" b="1" i="1" smtClean="0"/>
              <a:t>Игры, способствующие расслаблению</a:t>
            </a:r>
          </a:p>
          <a:p>
            <a:pPr algn="ctr"/>
            <a:r>
              <a:rPr lang="ru-RU" sz="2400" b="1" i="1" smtClean="0"/>
              <a:t>Игры, направленные на формирование у детей чувства доверия и уверенности в себе</a:t>
            </a:r>
          </a:p>
          <a:p>
            <a:pPr algn="ctr"/>
            <a:endParaRPr lang="ru-RU" sz="1800" smtClean="0"/>
          </a:p>
        </p:txBody>
      </p:sp>
      <p:pic>
        <p:nvPicPr>
          <p:cNvPr id="43011" name="Picture 3"/>
          <p:cNvPicPr>
            <a:picLocks noChangeAspect="1" noChangeArrowheads="1"/>
          </p:cNvPicPr>
          <p:nvPr/>
        </p:nvPicPr>
        <p:blipFill>
          <a:blip r:embed="rId2"/>
          <a:srcRect/>
          <a:stretch>
            <a:fillRect/>
          </a:stretch>
        </p:blipFill>
        <p:spPr bwMode="auto">
          <a:xfrm>
            <a:off x="285750" y="2500313"/>
            <a:ext cx="3571875" cy="40481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noChangeArrowheads="1"/>
          </p:cNvPicPr>
          <p:nvPr/>
        </p:nvPicPr>
        <p:blipFill>
          <a:blip r:embed="rId2"/>
          <a:srcRect/>
          <a:stretch>
            <a:fillRect/>
          </a:stretch>
        </p:blipFill>
        <p:spPr bwMode="auto">
          <a:xfrm>
            <a:off x="2143125" y="642938"/>
            <a:ext cx="4500563" cy="2295525"/>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fontAlgn="auto">
              <a:spcAft>
                <a:spcPts val="0"/>
              </a:spcAft>
              <a:defRPr/>
            </a:pPr>
            <a:r>
              <a:rPr lang="ru-RU" b="1" i="1" dirty="0"/>
              <a:t>Портрет </a:t>
            </a:r>
            <a:r>
              <a:rPr lang="ru-RU" b="1" i="1" dirty="0" err="1"/>
              <a:t>гиперактивного</a:t>
            </a:r>
            <a:r>
              <a:rPr lang="ru-RU" b="1" i="1" dirty="0"/>
              <a:t> ребенка</a:t>
            </a:r>
            <a:br>
              <a:rPr lang="ru-RU" b="1" i="1" dirty="0"/>
            </a:br>
            <a:endParaRPr lang="ru-RU" dirty="0"/>
          </a:p>
        </p:txBody>
      </p:sp>
      <p:sp>
        <p:nvSpPr>
          <p:cNvPr id="3" name="Содержимое 2"/>
          <p:cNvSpPr>
            <a:spLocks noGrp="1"/>
          </p:cNvSpPr>
          <p:nvPr>
            <p:ph idx="1"/>
          </p:nvPr>
        </p:nvSpPr>
        <p:spPr>
          <a:xfrm>
            <a:off x="457200" y="2714625"/>
            <a:ext cx="8258175" cy="3857625"/>
          </a:xfrm>
        </p:spPr>
        <p:txBody>
          <a:bodyPr rtlCol="0">
            <a:normAutofit fontScale="85000" lnSpcReduction="20000"/>
          </a:bodyPr>
          <a:lstStyle/>
          <a:p>
            <a:pPr algn="just" fontAlgn="auto">
              <a:spcAft>
                <a:spcPts val="0"/>
              </a:spcAft>
              <a:buFont typeface="Arial" pitchFamily="34" charset="0"/>
              <a:buNone/>
              <a:defRPr/>
            </a:pPr>
            <a:r>
              <a:rPr lang="ru-RU" dirty="0" smtClean="0"/>
              <a:t>    Известный </a:t>
            </a:r>
            <a:r>
              <a:rPr lang="ru-RU" dirty="0"/>
              <a:t>американский психолог В. </a:t>
            </a:r>
            <a:r>
              <a:rPr lang="ru-RU" dirty="0" err="1"/>
              <a:t>Оклендер</a:t>
            </a:r>
            <a:r>
              <a:rPr lang="ru-RU" dirty="0"/>
              <a:t> так характеризует этих детей: “</a:t>
            </a:r>
            <a:r>
              <a:rPr lang="ru-RU" dirty="0" err="1"/>
              <a:t>Гиперактивному</a:t>
            </a:r>
            <a:r>
              <a:rPr lang="ru-RU" dirty="0"/>
              <a:t> ребенку трудно сидеть, он суетлив, много двигается, вертится на месте, иногда чрезмерно говорлив, может раздражать манерой своего поведения. Часто у него плохая координация или недостаточный мышечный контроль. Он неуклюж, роняет или ломает вещи, проливает молоко. Такому ребенку трудно концентрировать свое внимание, он легко отвлекается, часто задает множество вопросов, но редко дожидается ответов”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5" y="642938"/>
            <a:ext cx="4786313" cy="5483225"/>
          </a:xfrm>
        </p:spPr>
        <p:txBody>
          <a:bodyPr rtlCol="0">
            <a:normAutofit lnSpcReduction="10000"/>
          </a:bodyPr>
          <a:lstStyle/>
          <a:p>
            <a:pPr algn="ctr" fontAlgn="auto">
              <a:spcAft>
                <a:spcPts val="0"/>
              </a:spcAft>
              <a:buFont typeface="Arial" pitchFamily="34" charset="0"/>
              <a:buNone/>
              <a:defRPr/>
            </a:pPr>
            <a:r>
              <a:rPr lang="ru-RU" sz="7200" dirty="0">
                <a:solidFill>
                  <a:schemeClr val="accent6">
                    <a:lumMod val="75000"/>
                  </a:schemeClr>
                </a:solidFill>
              </a:rPr>
              <a:t>Терпения вам и удачи, дорогие родители!</a:t>
            </a:r>
          </a:p>
        </p:txBody>
      </p:sp>
      <p:pic>
        <p:nvPicPr>
          <p:cNvPr id="44034" name="Picture 3"/>
          <p:cNvPicPr>
            <a:picLocks noChangeAspect="1" noChangeArrowheads="1"/>
          </p:cNvPicPr>
          <p:nvPr/>
        </p:nvPicPr>
        <p:blipFill>
          <a:blip r:embed="rId2"/>
          <a:srcRect t="7324" r="9232" b="6982"/>
          <a:stretch>
            <a:fillRect/>
          </a:stretch>
        </p:blipFill>
        <p:spPr bwMode="auto">
          <a:xfrm>
            <a:off x="4714875" y="71438"/>
            <a:ext cx="4214813" cy="67865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Grp="1" noChangeAspect="1" noChangeArrowheads="1"/>
          </p:cNvPicPr>
          <p:nvPr>
            <p:ph idx="1"/>
          </p:nvPr>
        </p:nvPicPr>
        <p:blipFill>
          <a:blip r:embed="rId2"/>
          <a:srcRect/>
          <a:stretch>
            <a:fillRect/>
          </a:stretch>
        </p:blipFill>
        <p:spPr>
          <a:xfrm>
            <a:off x="285750" y="2857500"/>
            <a:ext cx="3357563" cy="3819525"/>
          </a:xfrm>
        </p:spPr>
      </p:pic>
      <p:sp>
        <p:nvSpPr>
          <p:cNvPr id="17410" name="Заголовок 1"/>
          <p:cNvSpPr>
            <a:spLocks noGrp="1"/>
          </p:cNvSpPr>
          <p:nvPr>
            <p:ph type="title"/>
          </p:nvPr>
        </p:nvSpPr>
        <p:spPr>
          <a:xfrm>
            <a:off x="214313" y="274638"/>
            <a:ext cx="8472487" cy="6583362"/>
          </a:xfrm>
        </p:spPr>
        <p:txBody>
          <a:bodyPr/>
          <a:lstStyle/>
          <a:p>
            <a:pPr algn="r"/>
            <a:r>
              <a:rPr lang="ru-RU" b="1" smtClean="0"/>
              <a:t>Основные проявления гиперактивности можно разделить на три блока: </a:t>
            </a:r>
            <a:r>
              <a:rPr lang="ru-RU" smtClean="0"/>
              <a:t/>
            </a:r>
            <a:br>
              <a:rPr lang="ru-RU" smtClean="0"/>
            </a:br>
            <a:r>
              <a:rPr lang="ru-RU" u="sng" smtClean="0"/>
              <a:t>дефицит</a:t>
            </a:r>
            <a:br>
              <a:rPr lang="ru-RU" u="sng" smtClean="0"/>
            </a:br>
            <a:r>
              <a:rPr lang="ru-RU" u="sng" smtClean="0"/>
              <a:t> активного внимания, двигательная </a:t>
            </a:r>
            <a:br>
              <a:rPr lang="ru-RU" u="sng" smtClean="0"/>
            </a:br>
            <a:r>
              <a:rPr lang="ru-RU" u="sng" smtClean="0"/>
              <a:t>расторможенность, импульсивность.</a:t>
            </a:r>
            <a:br>
              <a:rPr lang="ru-RU" u="sng" smtClean="0"/>
            </a:br>
            <a:endParaRPr lang="ru-RU" u="sng"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285750"/>
            <a:ext cx="7543800" cy="6215063"/>
          </a:xfrm>
        </p:spPr>
        <p:txBody>
          <a:bodyPr rtlCol="0">
            <a:normAutofit fontScale="92500"/>
          </a:bodyPr>
          <a:lstStyle/>
          <a:p>
            <a:pPr algn="r" fontAlgn="auto">
              <a:spcAft>
                <a:spcPts val="0"/>
              </a:spcAft>
              <a:buFont typeface="Arial" pitchFamily="34" charset="0"/>
              <a:buNone/>
              <a:defRPr/>
            </a:pPr>
            <a:r>
              <a:rPr lang="ru-RU" dirty="0" err="1"/>
              <a:t>Гиперактивному</a:t>
            </a:r>
            <a:r>
              <a:rPr lang="ru-RU" dirty="0"/>
              <a:t> ребенку требуется постоянная психологическая поддержка. Как и другие дети, он хочет быть успешным в делах, за которые берется, однако чаще всего ему это не удается. Поэтому родителям следует продумывать все поручения, которые они дают ребенку, и помнить: ребенок будет делать только то, что ему интересно, и будет заниматься этим лишь до тех пор, пока ему не надоест. Как только ребенок устал, его следует переключить на другой вид деятельности.</a:t>
            </a:r>
          </a:p>
          <a:p>
            <a:pPr fontAlgn="auto">
              <a:spcAft>
                <a:spcPts val="0"/>
              </a:spcAft>
              <a:buFont typeface="Arial" pitchFamily="34" charset="0"/>
              <a:buChar char="•"/>
              <a:defRPr/>
            </a:pPr>
            <a:endParaRPr lang="ru-RU" dirty="0"/>
          </a:p>
        </p:txBody>
      </p:sp>
      <p:pic>
        <p:nvPicPr>
          <p:cNvPr id="18434" name="Picture 2"/>
          <p:cNvPicPr>
            <a:picLocks noChangeAspect="1" noChangeArrowheads="1"/>
          </p:cNvPicPr>
          <p:nvPr/>
        </p:nvPicPr>
        <p:blipFill>
          <a:blip r:embed="rId2"/>
          <a:srcRect/>
          <a:stretch>
            <a:fillRect/>
          </a:stretch>
        </p:blipFill>
        <p:spPr bwMode="auto">
          <a:xfrm>
            <a:off x="214313" y="4572000"/>
            <a:ext cx="2000250" cy="2143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4900613" cy="6143625"/>
          </a:xfrm>
        </p:spPr>
        <p:txBody>
          <a:bodyPr rtlCol="0">
            <a:normAutofit fontScale="92500" lnSpcReduction="20000"/>
          </a:bodyPr>
          <a:lstStyle/>
          <a:p>
            <a:pPr fontAlgn="auto">
              <a:spcAft>
                <a:spcPts val="0"/>
              </a:spcAft>
              <a:buFont typeface="Arial" pitchFamily="34" charset="0"/>
              <a:buNone/>
              <a:defRPr/>
            </a:pPr>
            <a:r>
              <a:rPr lang="ru-RU" dirty="0" smtClean="0"/>
              <a:t>    Необходимо </a:t>
            </a:r>
            <a:r>
              <a:rPr lang="ru-RU" dirty="0"/>
              <a:t>также позаботиться о рабочем месте ребенка. Оно должно быть тихим и спокойным — не около телевизора или постоянно открывающихся дверей, а там, где ребенок мог бы заниматься без помех. В ходе выполнения домашнего задания родителям желательно находиться рядом и при необходимости помогать беспокойному сыну или дочке.</a:t>
            </a:r>
          </a:p>
          <a:p>
            <a:pPr fontAlgn="auto">
              <a:spcAft>
                <a:spcPts val="0"/>
              </a:spcAft>
              <a:buFont typeface="Arial" pitchFamily="34" charset="0"/>
              <a:buChar char="•"/>
              <a:defRPr/>
            </a:pPr>
            <a:endParaRPr lang="ru-RU" dirty="0"/>
          </a:p>
        </p:txBody>
      </p:sp>
      <p:pic>
        <p:nvPicPr>
          <p:cNvPr id="19458" name="Picture 7"/>
          <p:cNvPicPr>
            <a:picLocks noChangeAspect="1" noChangeArrowheads="1"/>
          </p:cNvPicPr>
          <p:nvPr/>
        </p:nvPicPr>
        <p:blipFill>
          <a:blip r:embed="rId2"/>
          <a:srcRect/>
          <a:stretch>
            <a:fillRect/>
          </a:stretch>
        </p:blipFill>
        <p:spPr bwMode="auto">
          <a:xfrm>
            <a:off x="5143500" y="428625"/>
            <a:ext cx="3857625" cy="55006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5" y="142875"/>
            <a:ext cx="4429125" cy="6429375"/>
          </a:xfrm>
        </p:spPr>
        <p:txBody>
          <a:bodyPr rtlCol="0">
            <a:normAutofit fontScale="92500" lnSpcReduction="20000"/>
          </a:bodyPr>
          <a:lstStyle/>
          <a:p>
            <a:pPr fontAlgn="auto">
              <a:spcAft>
                <a:spcPts val="0"/>
              </a:spcAft>
              <a:buFont typeface="Arial" pitchFamily="34" charset="0"/>
              <a:buNone/>
              <a:defRPr/>
            </a:pPr>
            <a:r>
              <a:rPr lang="ru-RU" dirty="0" smtClean="0"/>
              <a:t>    Если ребенок в чем-то неправ, родителям не следует читать ему нотацию, так как длинная речь не будет до конца выслушана и осознана. Лучше заранее установить правила поведения и систему поощрений и наказаний. Как уже отмечалось выше, требования к ребенку должны быть конкретными, четкими и выполнимыми.</a:t>
            </a:r>
          </a:p>
          <a:p>
            <a:pPr fontAlgn="auto">
              <a:spcAft>
                <a:spcPts val="0"/>
              </a:spcAft>
              <a:buFont typeface="Arial" pitchFamily="34" charset="0"/>
              <a:buChar char="•"/>
              <a:defRPr/>
            </a:pPr>
            <a:endParaRPr lang="ru-RU" dirty="0"/>
          </a:p>
        </p:txBody>
      </p:sp>
      <p:pic>
        <p:nvPicPr>
          <p:cNvPr id="20482" name="Picture 2"/>
          <p:cNvPicPr>
            <a:picLocks noChangeAspect="1" noChangeArrowheads="1"/>
          </p:cNvPicPr>
          <p:nvPr/>
        </p:nvPicPr>
        <p:blipFill>
          <a:blip r:embed="rId2"/>
          <a:srcRect/>
          <a:stretch>
            <a:fillRect/>
          </a:stretch>
        </p:blipFill>
        <p:spPr bwMode="auto">
          <a:xfrm>
            <a:off x="4357688" y="285750"/>
            <a:ext cx="4786312" cy="64293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6786563" y="285750"/>
            <a:ext cx="2214562" cy="1785938"/>
          </a:xfrm>
          <a:prstGeom prst="rect">
            <a:avLst/>
          </a:prstGeom>
          <a:noFill/>
          <a:ln w="9525">
            <a:noFill/>
            <a:miter lim="800000"/>
            <a:headEnd/>
            <a:tailEnd/>
          </a:ln>
        </p:spPr>
      </p:pic>
      <p:sp>
        <p:nvSpPr>
          <p:cNvPr id="3" name="Содержимое 2"/>
          <p:cNvSpPr>
            <a:spLocks noGrp="1"/>
          </p:cNvSpPr>
          <p:nvPr>
            <p:ph idx="1"/>
          </p:nvPr>
        </p:nvSpPr>
        <p:spPr>
          <a:xfrm>
            <a:off x="457200" y="214313"/>
            <a:ext cx="8229600" cy="5911850"/>
          </a:xfrm>
        </p:spPr>
        <p:txBody>
          <a:bodyPr rtlCol="0">
            <a:normAutofit fontScale="92500" lnSpcReduction="20000"/>
          </a:bodyPr>
          <a:lstStyle/>
          <a:p>
            <a:pPr fontAlgn="auto">
              <a:spcAft>
                <a:spcPts val="0"/>
              </a:spcAft>
              <a:buFont typeface="Arial" pitchFamily="34" charset="0"/>
              <a:buNone/>
              <a:defRPr/>
            </a:pPr>
            <a:r>
              <a:rPr lang="ru-RU" dirty="0" smtClean="0"/>
              <a:t>    Нельзя принуждать ребенка просить прощения и давать обещания:</a:t>
            </a:r>
          </a:p>
          <a:p>
            <a:pPr fontAlgn="auto">
              <a:spcAft>
                <a:spcPts val="0"/>
              </a:spcAft>
              <a:buFont typeface="Arial" pitchFamily="34" charset="0"/>
              <a:buNone/>
              <a:defRPr/>
            </a:pPr>
            <a:r>
              <a:rPr lang="ru-RU" dirty="0" smtClean="0"/>
              <a:t>   “Я буду хорошо себя вести”, </a:t>
            </a:r>
          </a:p>
          <a:p>
            <a:pPr fontAlgn="auto">
              <a:spcAft>
                <a:spcPts val="0"/>
              </a:spcAft>
              <a:buFont typeface="Arial" pitchFamily="34" charset="0"/>
              <a:buNone/>
              <a:defRPr/>
            </a:pPr>
            <a:r>
              <a:rPr lang="ru-RU" dirty="0"/>
              <a:t> </a:t>
            </a:r>
            <a:r>
              <a:rPr lang="ru-RU" dirty="0" smtClean="0"/>
              <a:t>  “Я буду всегда тебя слушаться”.</a:t>
            </a:r>
          </a:p>
          <a:p>
            <a:pPr fontAlgn="auto">
              <a:spcAft>
                <a:spcPts val="0"/>
              </a:spcAft>
              <a:buFont typeface="Arial" pitchFamily="34" charset="0"/>
              <a:buNone/>
              <a:defRPr/>
            </a:pPr>
            <a:r>
              <a:rPr lang="ru-RU" dirty="0"/>
              <a:t> </a:t>
            </a:r>
            <a:r>
              <a:rPr lang="ru-RU" dirty="0" smtClean="0"/>
              <a:t>   Можно, например, договориться с ребенком, что он “не будет пинать кошку” или “с сегодняшнего дня начнет ставить ботинки на место”. На отработку каждого из этих конкретных требований может уйти много времени (две—четыре недели и больше). Однако, не отработав одного пункта, не переходите к следующему. Наберитесь терпения и постарайтесь довести начатое дело до конца. Потом можно будет добиваться выполнения другого конкретного требования.</a:t>
            </a:r>
          </a:p>
          <a:p>
            <a:pPr fontAlgn="auto">
              <a:spcAft>
                <a:spcPts val="0"/>
              </a:spcAft>
              <a:buFont typeface="Arial" pitchFamily="34" charset="0"/>
              <a:buChar char="•"/>
              <a:defRPr/>
            </a:pPr>
            <a:endParaRPr lang="ru-RU"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50"/>
          </a:xfrm>
          <a:solidFill>
            <a:schemeClr val="bg1"/>
          </a:solidFill>
        </p:spPr>
        <p:txBody>
          <a:bodyPr rtlCol="0">
            <a:normAutofit fontScale="90000"/>
          </a:bodyPr>
          <a:lstStyle/>
          <a:p>
            <a:pPr fontAlgn="auto">
              <a:spcAft>
                <a:spcPts val="0"/>
              </a:spcAft>
              <a:defRPr/>
            </a:pPr>
            <a:r>
              <a:rPr lang="ru-RU" sz="3200" b="1" i="1" dirty="0" smtClean="0">
                <a:solidFill>
                  <a:schemeClr val="tx2">
                    <a:lumMod val="75000"/>
                  </a:schemeClr>
                </a:solidFill>
              </a:rPr>
              <a:t>правила взаимодействия с </a:t>
            </a:r>
            <a:r>
              <a:rPr lang="ru-RU" sz="3200" b="1" i="1" dirty="0" err="1" smtClean="0">
                <a:solidFill>
                  <a:schemeClr val="tx2">
                    <a:lumMod val="75000"/>
                  </a:schemeClr>
                </a:solidFill>
              </a:rPr>
              <a:t>гиперактивными</a:t>
            </a:r>
            <a:r>
              <a:rPr lang="ru-RU" sz="3200" b="1" i="1" dirty="0" smtClean="0">
                <a:solidFill>
                  <a:schemeClr val="tx2">
                    <a:lumMod val="75000"/>
                  </a:schemeClr>
                </a:solidFill>
              </a:rPr>
              <a:t> детьми</a:t>
            </a:r>
            <a:endParaRPr lang="ru-RU" sz="3200" b="1" i="1" dirty="0">
              <a:solidFill>
                <a:schemeClr val="tx2">
                  <a:lumMod val="75000"/>
                </a:schemeClr>
              </a:solidFill>
            </a:endParaRPr>
          </a:p>
        </p:txBody>
      </p:sp>
      <p:sp>
        <p:nvSpPr>
          <p:cNvPr id="3" name="Содержимое 2"/>
          <p:cNvSpPr>
            <a:spLocks noGrp="1"/>
          </p:cNvSpPr>
          <p:nvPr>
            <p:ph idx="1"/>
          </p:nvPr>
        </p:nvSpPr>
        <p:spPr>
          <a:xfrm>
            <a:off x="0" y="785813"/>
            <a:ext cx="9144000" cy="6072187"/>
          </a:xfrm>
          <a:solidFill>
            <a:schemeClr val="bg1"/>
          </a:solidFill>
        </p:spPr>
        <p:txBody>
          <a:bodyPr rtlCol="0">
            <a:normAutofit fontScale="77500" lnSpcReduction="20000"/>
          </a:bodyPr>
          <a:lstStyle/>
          <a:p>
            <a:pPr fontAlgn="auto">
              <a:spcAft>
                <a:spcPts val="0"/>
              </a:spcAft>
              <a:buFont typeface="Arial" pitchFamily="34" charset="0"/>
              <a:buChar char="•"/>
              <a:defRPr/>
            </a:pPr>
            <a:r>
              <a:rPr lang="ru-RU" dirty="0" smtClean="0"/>
              <a:t> </a:t>
            </a:r>
            <a:r>
              <a:rPr lang="ru-RU" dirty="0"/>
              <a:t>Работать с ребенком в начале дня, а не вечером</a:t>
            </a:r>
            <a:r>
              <a:rPr lang="ru-RU" dirty="0" smtClean="0"/>
              <a:t>.                                          </a:t>
            </a:r>
            <a:endParaRPr lang="ru-RU" dirty="0"/>
          </a:p>
          <a:p>
            <a:pPr fontAlgn="auto">
              <a:spcAft>
                <a:spcPts val="0"/>
              </a:spcAft>
              <a:buFont typeface="Arial" pitchFamily="34" charset="0"/>
              <a:buChar char="•"/>
              <a:defRPr/>
            </a:pPr>
            <a:r>
              <a:rPr lang="ru-RU" dirty="0" smtClean="0"/>
              <a:t> </a:t>
            </a:r>
            <a:r>
              <a:rPr lang="ru-RU" dirty="0"/>
              <a:t>Уменьшить рабочую нагрузку ребенка.</a:t>
            </a:r>
          </a:p>
          <a:p>
            <a:pPr fontAlgn="auto">
              <a:spcAft>
                <a:spcPts val="0"/>
              </a:spcAft>
              <a:buFont typeface="Arial" pitchFamily="34" charset="0"/>
              <a:buChar char="•"/>
              <a:defRPr/>
            </a:pPr>
            <a:r>
              <a:rPr lang="ru-RU" dirty="0" smtClean="0"/>
              <a:t>Делить </a:t>
            </a:r>
            <a:r>
              <a:rPr lang="ru-RU" dirty="0"/>
              <a:t>работу на более короткие, но более частые периоды. Использовать физкультминутки.</a:t>
            </a:r>
          </a:p>
          <a:p>
            <a:pPr fontAlgn="auto">
              <a:spcAft>
                <a:spcPts val="0"/>
              </a:spcAft>
              <a:buFont typeface="Arial" pitchFamily="34" charset="0"/>
              <a:buChar char="•"/>
              <a:defRPr/>
            </a:pPr>
            <a:r>
              <a:rPr lang="ru-RU" dirty="0" smtClean="0"/>
              <a:t> </a:t>
            </a:r>
            <a:r>
              <a:rPr lang="ru-RU" dirty="0"/>
              <a:t>Быть драматичным, экспрессивным педагогом.</a:t>
            </a:r>
          </a:p>
          <a:p>
            <a:pPr fontAlgn="auto">
              <a:spcAft>
                <a:spcPts val="0"/>
              </a:spcAft>
              <a:buFont typeface="Arial" pitchFamily="34" charset="0"/>
              <a:buChar char="•"/>
              <a:defRPr/>
            </a:pPr>
            <a:r>
              <a:rPr lang="ru-RU" dirty="0" smtClean="0"/>
              <a:t> </a:t>
            </a:r>
            <a:r>
              <a:rPr lang="ru-RU" dirty="0"/>
              <a:t>Снизить требования к аккуратности в начале работы, чтобы сформировать чувство успеха.</a:t>
            </a:r>
          </a:p>
          <a:p>
            <a:pPr fontAlgn="auto">
              <a:spcAft>
                <a:spcPts val="0"/>
              </a:spcAft>
              <a:buFont typeface="Arial" pitchFamily="34" charset="0"/>
              <a:buChar char="•"/>
              <a:defRPr/>
            </a:pPr>
            <a:r>
              <a:rPr lang="ru-RU" dirty="0" smtClean="0"/>
              <a:t>Посадить </a:t>
            </a:r>
            <a:r>
              <a:rPr lang="ru-RU" dirty="0"/>
              <a:t>ребенка во время занятий рядом с взрослым.</a:t>
            </a:r>
          </a:p>
          <a:p>
            <a:pPr fontAlgn="auto">
              <a:spcAft>
                <a:spcPts val="0"/>
              </a:spcAft>
              <a:buFont typeface="Arial" pitchFamily="34" charset="0"/>
              <a:buChar char="•"/>
              <a:defRPr/>
            </a:pPr>
            <a:r>
              <a:rPr lang="ru-RU" dirty="0" smtClean="0"/>
              <a:t> </a:t>
            </a:r>
            <a:r>
              <a:rPr lang="ru-RU" dirty="0"/>
              <a:t>Использовать тактильный контакт (элементы массажа, прикосновения, поглаживания).</a:t>
            </a:r>
          </a:p>
          <a:p>
            <a:pPr fontAlgn="auto">
              <a:spcAft>
                <a:spcPts val="0"/>
              </a:spcAft>
              <a:buFont typeface="Arial" pitchFamily="34" charset="0"/>
              <a:buChar char="•"/>
              <a:defRPr/>
            </a:pPr>
            <a:r>
              <a:rPr lang="ru-RU" dirty="0" smtClean="0"/>
              <a:t> </a:t>
            </a:r>
            <a:r>
              <a:rPr lang="ru-RU" dirty="0"/>
              <a:t>Договариваться с ребенком о тех или иных действиях заранее.</a:t>
            </a:r>
          </a:p>
          <a:p>
            <a:pPr fontAlgn="auto">
              <a:spcAft>
                <a:spcPts val="0"/>
              </a:spcAft>
              <a:buFont typeface="Arial" pitchFamily="34" charset="0"/>
              <a:buChar char="•"/>
              <a:defRPr/>
            </a:pPr>
            <a:r>
              <a:rPr lang="ru-RU" dirty="0" smtClean="0"/>
              <a:t> </a:t>
            </a:r>
            <a:r>
              <a:rPr lang="ru-RU" dirty="0"/>
              <a:t>Давать короткие, четкие и конкретные инструкции.</a:t>
            </a:r>
          </a:p>
          <a:p>
            <a:pPr fontAlgn="auto">
              <a:spcAft>
                <a:spcPts val="0"/>
              </a:spcAft>
              <a:buFont typeface="Arial" pitchFamily="34" charset="0"/>
              <a:buChar char="•"/>
              <a:defRPr/>
            </a:pPr>
            <a:r>
              <a:rPr lang="ru-RU" dirty="0" smtClean="0"/>
              <a:t> </a:t>
            </a:r>
            <a:r>
              <a:rPr lang="ru-RU" dirty="0"/>
              <a:t>Использовать гибкую систему поощрений и наказаний.</a:t>
            </a:r>
          </a:p>
          <a:p>
            <a:pPr fontAlgn="auto">
              <a:spcAft>
                <a:spcPts val="0"/>
              </a:spcAft>
              <a:buFont typeface="Arial" pitchFamily="34" charset="0"/>
              <a:buChar char="•"/>
              <a:defRPr/>
            </a:pPr>
            <a:r>
              <a:rPr lang="ru-RU" dirty="0" smtClean="0"/>
              <a:t> </a:t>
            </a:r>
            <a:r>
              <a:rPr lang="ru-RU" dirty="0"/>
              <a:t>Поощрять ребенка сразу же, не откладывая но будущее.</a:t>
            </a:r>
          </a:p>
          <a:p>
            <a:pPr fontAlgn="auto">
              <a:spcAft>
                <a:spcPts val="0"/>
              </a:spcAft>
              <a:buFont typeface="Arial" pitchFamily="34" charset="0"/>
              <a:buChar char="•"/>
              <a:defRPr/>
            </a:pPr>
            <a:r>
              <a:rPr lang="ru-RU" dirty="0" smtClean="0"/>
              <a:t>Предоставлять </a:t>
            </a:r>
            <a:r>
              <a:rPr lang="ru-RU" dirty="0"/>
              <a:t>ребенку возможность выбора.</a:t>
            </a:r>
          </a:p>
          <a:p>
            <a:pPr fontAlgn="auto">
              <a:spcAft>
                <a:spcPts val="0"/>
              </a:spcAft>
              <a:buFont typeface="Arial" pitchFamily="34" charset="0"/>
              <a:buChar char="•"/>
              <a:defRPr/>
            </a:pPr>
            <a:r>
              <a:rPr lang="ru-RU" dirty="0" smtClean="0"/>
              <a:t> </a:t>
            </a:r>
            <a:r>
              <a:rPr lang="ru-RU" dirty="0"/>
              <a:t>Оставаться спокойным. Нет хладнокровия -нет преимущества</a:t>
            </a:r>
            <a:r>
              <a:rPr lang="ru-RU" dirty="0" smtClean="0"/>
              <a:t>!</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TotalTime>
  <Words>2224</Words>
  <Application>Microsoft Office PowerPoint</Application>
  <PresentationFormat>Экран (4:3)</PresentationFormat>
  <Paragraphs>199</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Что такое гиперактивность? “Гипер...” — (от греч. Hyper — над, сверху) — составная часть сложных слов, указывающая на превышение нормы. Слово “активный” пришло в русский язык из латинского и означает “действенный, деятельный”. </vt:lpstr>
      <vt:lpstr>Портрет гиперактивного ребенка </vt:lpstr>
      <vt:lpstr>Основные проявления гиперактивности можно разделить на три блока:  дефицит  активного внимания, двигательная  расторможенность, импульсивность. </vt:lpstr>
      <vt:lpstr>Слайд 5</vt:lpstr>
      <vt:lpstr>Слайд 6</vt:lpstr>
      <vt:lpstr>Слайд 7</vt:lpstr>
      <vt:lpstr>Слайд 8</vt:lpstr>
      <vt:lpstr>правила взаимодействия с гиперактивными детьми</vt:lpstr>
      <vt:lpstr>Если родители едут со своим ребенком в музей, театр или в гости, они должны заранее объяснить ему правила поведения. Например: “Когда мы выйдем из дома, ты должен дать мне руку и не отпускать ее, пока не перейдем улицу.</vt:lpstr>
      <vt:lpstr>Как играть с гиперактивными детьми</vt:lpstr>
      <vt:lpstr>Как играть с гиперактивными детьми</vt:lpstr>
      <vt:lpstr>АГРЕССИВНЫЕ ДЕТИ </vt:lpstr>
      <vt:lpstr>Какого ребенка можно назвать агрессивным?</vt:lpstr>
      <vt:lpstr> Какие черты свойственны агрессивным детям?</vt:lpstr>
      <vt:lpstr> Причины появления агрессии у детей </vt:lpstr>
      <vt:lpstr>Слайд 17</vt:lpstr>
      <vt:lpstr>Варианты агрессии </vt:lpstr>
      <vt:lpstr>Нормативно-инструментальный</vt:lpstr>
      <vt:lpstr>Целенаправленно -враждебный</vt:lpstr>
      <vt:lpstr>Что можно сделать?</vt:lpstr>
      <vt:lpstr>Стили родительского воспитания (в ответ на агрессивные действия ребенка)</vt:lpstr>
      <vt:lpstr>Правила взаимодействия с агрессивными детьми </vt:lpstr>
      <vt:lpstr>Как играть с агрессивными детьми Игры с песком, водой, глиной.</vt:lpstr>
      <vt:lpstr>Слайд 25</vt:lpstr>
      <vt:lpstr>ТРЕВОЖНЫЕ ДЕТИ</vt:lpstr>
      <vt:lpstr>Тревожность развивается вследствие наличия у ребенка внутреннего конфликта, который может быть вызван:</vt:lpstr>
      <vt:lpstr>правила взаимодействия с тревожными детьми </vt:lpstr>
      <vt:lpstr>Как играть с тревожными детьми</vt:lpstr>
      <vt:lpstr>Слайд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Семинар-практикум для родителей</dc:title>
  <dc:creator>Admin</dc:creator>
  <cp:lastModifiedBy>Ольга Владимировна</cp:lastModifiedBy>
  <cp:revision>47</cp:revision>
  <dcterms:created xsi:type="dcterms:W3CDTF">2013-03-09T13:34:44Z</dcterms:created>
  <dcterms:modified xsi:type="dcterms:W3CDTF">2016-10-17T12:17:00Z</dcterms:modified>
</cp:coreProperties>
</file>