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64" r:id="rId3"/>
    <p:sldId id="257" r:id="rId4"/>
    <p:sldId id="283" r:id="rId5"/>
    <p:sldId id="258" r:id="rId6"/>
    <p:sldId id="259" r:id="rId7"/>
    <p:sldId id="260" r:id="rId8"/>
    <p:sldId id="266" r:id="rId9"/>
    <p:sldId id="297" r:id="rId10"/>
    <p:sldId id="273" r:id="rId11"/>
    <p:sldId id="278" r:id="rId12"/>
    <p:sldId id="279" r:id="rId13"/>
    <p:sldId id="280" r:id="rId14"/>
    <p:sldId id="281" r:id="rId15"/>
    <p:sldId id="268" r:id="rId16"/>
    <p:sldId id="294" r:id="rId17"/>
    <p:sldId id="261" r:id="rId18"/>
    <p:sldId id="282" r:id="rId19"/>
    <p:sldId id="262" r:id="rId20"/>
    <p:sldId id="263" r:id="rId21"/>
    <p:sldId id="265" r:id="rId22"/>
    <p:sldId id="267" r:id="rId23"/>
    <p:sldId id="295" r:id="rId24"/>
    <p:sldId id="275" r:id="rId25"/>
    <p:sldId id="287" r:id="rId26"/>
    <p:sldId id="284" r:id="rId27"/>
    <p:sldId id="285" r:id="rId28"/>
    <p:sldId id="286" r:id="rId29"/>
    <p:sldId id="272" r:id="rId30"/>
    <p:sldId id="269" r:id="rId31"/>
    <p:sldId id="288" r:id="rId32"/>
    <p:sldId id="289" r:id="rId33"/>
    <p:sldId id="290" r:id="rId34"/>
    <p:sldId id="291" r:id="rId35"/>
    <p:sldId id="296" r:id="rId36"/>
    <p:sldId id="277" r:id="rId37"/>
    <p:sldId id="299" r:id="rId38"/>
    <p:sldId id="298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7" autoAdjust="0"/>
    <p:restoredTop sz="94649" autoAdjust="0"/>
  </p:normalViewPr>
  <p:slideViewPr>
    <p:cSldViewPr>
      <p:cViewPr>
        <p:scale>
          <a:sx n="50" d="100"/>
          <a:sy n="50" d="100"/>
        </p:scale>
        <p:origin x="-1860" y="-4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3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2D30FB-4E35-4F6A-BDE9-10CE8B4CF26F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275E0-BB4C-49C4-BD21-F4FCCFC4A8E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275E0-BB4C-49C4-BD21-F4FCCFC4A8EE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275E0-BB4C-49C4-BD21-F4FCCFC4A8EE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275E0-BB4C-49C4-BD21-F4FCCFC4A8EE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275E0-BB4C-49C4-BD21-F4FCCFC4A8EE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F0053-128F-4A04-A6A5-86425AE5A745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800D9-0667-4ADA-90B4-F61A8FCDA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F0053-128F-4A04-A6A5-86425AE5A745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800D9-0667-4ADA-90B4-F61A8FCDA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F0053-128F-4A04-A6A5-86425AE5A745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800D9-0667-4ADA-90B4-F61A8FCDA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F0053-128F-4A04-A6A5-86425AE5A745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800D9-0667-4ADA-90B4-F61A8FCDA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F0053-128F-4A04-A6A5-86425AE5A745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800D9-0667-4ADA-90B4-F61A8FCDA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F0053-128F-4A04-A6A5-86425AE5A745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800D9-0667-4ADA-90B4-F61A8FCDA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F0053-128F-4A04-A6A5-86425AE5A745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800D9-0667-4ADA-90B4-F61A8FCDA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F0053-128F-4A04-A6A5-86425AE5A745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800D9-0667-4ADA-90B4-F61A8FCDA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F0053-128F-4A04-A6A5-86425AE5A745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800D9-0667-4ADA-90B4-F61A8FCDA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F0053-128F-4A04-A6A5-86425AE5A745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800D9-0667-4ADA-90B4-F61A8FCDA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F0053-128F-4A04-A6A5-86425AE5A745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800D9-0667-4ADA-90B4-F61A8FCDA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F0053-128F-4A04-A6A5-86425AE5A745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800D9-0667-4ADA-90B4-F61A8FCDA45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714488"/>
            <a:ext cx="7772400" cy="1470025"/>
          </a:xfrm>
        </p:spPr>
        <p:txBody>
          <a:bodyPr/>
          <a:lstStyle/>
          <a:p>
            <a:r>
              <a:rPr lang="ru-RU" b="1" dirty="0" smtClean="0">
                <a:latin typeface="Comic Sans MS" pitchFamily="66" charset="0"/>
              </a:rPr>
              <a:t>ДИКИЕ И ДОМАШНИЕ ЖИВОТНЫЕ</a:t>
            </a:r>
            <a:endParaRPr lang="ru-RU" b="1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Жилище диких животных</a:t>
            </a:r>
            <a:endParaRPr lang="ru-RU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142985"/>
            <a:ext cx="4572032" cy="32147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u="sng" dirty="0" smtClean="0">
                <a:latin typeface="Comic Sans MS" pitchFamily="66" charset="0"/>
              </a:rPr>
              <a:t>Нора</a:t>
            </a:r>
            <a:r>
              <a:rPr lang="ru-RU" b="1" dirty="0" smtClean="0">
                <a:latin typeface="Comic Sans MS" pitchFamily="66" charset="0"/>
              </a:rPr>
              <a:t> – это жилище для диких животных, которое они роют в земле.</a:t>
            </a:r>
          </a:p>
          <a:p>
            <a:pPr marL="0" indent="0">
              <a:buNone/>
            </a:pPr>
            <a:r>
              <a:rPr lang="ru-RU" b="1" dirty="0" smtClean="0">
                <a:latin typeface="Comic Sans MS" pitchFamily="66" charset="0"/>
              </a:rPr>
              <a:t>В норе живёт лиса.</a:t>
            </a:r>
          </a:p>
          <a:p>
            <a:pPr marL="0" indent="0">
              <a:buNone/>
            </a:pPr>
            <a:r>
              <a:rPr lang="ru-RU" b="1" dirty="0" smtClean="0">
                <a:latin typeface="Comic Sans MS" pitchFamily="66" charset="0"/>
              </a:rPr>
              <a:t>В норе живёт заяц.</a:t>
            </a:r>
          </a:p>
        </p:txBody>
      </p:sp>
      <p:pic>
        <p:nvPicPr>
          <p:cNvPr id="32772" name="Picture 4" descr="Картинки по запросу нор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214422"/>
            <a:ext cx="3809995" cy="2857496"/>
          </a:xfrm>
          <a:prstGeom prst="rect">
            <a:avLst/>
          </a:prstGeom>
          <a:noFill/>
        </p:spPr>
      </p:pic>
      <p:pic>
        <p:nvPicPr>
          <p:cNvPr id="32770" name="Picture 2" descr="Картинки по запросу лиса в нор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286256"/>
            <a:ext cx="3643338" cy="2392735"/>
          </a:xfrm>
          <a:prstGeom prst="rect">
            <a:avLst/>
          </a:prstGeom>
          <a:noFill/>
        </p:spPr>
      </p:pic>
      <p:pic>
        <p:nvPicPr>
          <p:cNvPr id="32774" name="Picture 6" descr="Картинки по запросу заяц в нор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4214818"/>
            <a:ext cx="3429024" cy="2468898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Жилище диких животных</a:t>
            </a:r>
            <a:endParaRPr lang="ru-RU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86314" y="1785926"/>
            <a:ext cx="4114800" cy="47688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u="sng" dirty="0" smtClean="0">
                <a:latin typeface="Comic Sans MS" pitchFamily="66" charset="0"/>
              </a:rPr>
              <a:t>Дупло</a:t>
            </a:r>
            <a:r>
              <a:rPr lang="ru-RU" b="1" dirty="0" smtClean="0">
                <a:latin typeface="Comic Sans MS" pitchFamily="66" charset="0"/>
              </a:rPr>
              <a:t> – это пустота в стволе дерева, в которой живут некоторые дикие животные. </a:t>
            </a:r>
          </a:p>
          <a:p>
            <a:pPr marL="0" indent="0">
              <a:buNone/>
            </a:pPr>
            <a:r>
              <a:rPr lang="ru-RU" b="1" dirty="0" smtClean="0">
                <a:latin typeface="Comic Sans MS" pitchFamily="66" charset="0"/>
              </a:rPr>
              <a:t>В дупле живёт белка. </a:t>
            </a:r>
          </a:p>
        </p:txBody>
      </p:sp>
      <p:pic>
        <p:nvPicPr>
          <p:cNvPr id="44036" name="Picture 4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 b="5579"/>
          <a:stretch>
            <a:fillRect/>
          </a:stretch>
        </p:blipFill>
        <p:spPr bwMode="auto">
          <a:xfrm>
            <a:off x="928662" y="1357298"/>
            <a:ext cx="3123536" cy="3933613"/>
          </a:xfrm>
          <a:prstGeom prst="rect">
            <a:avLst/>
          </a:prstGeom>
          <a:noFill/>
        </p:spPr>
      </p:pic>
      <p:pic>
        <p:nvPicPr>
          <p:cNvPr id="44034" name="Picture 2" descr="Картинки по запросу белка в дупл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4000504"/>
            <a:ext cx="3119459" cy="2339595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Жилище диких животных</a:t>
            </a:r>
            <a:endParaRPr lang="ru-RU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500306"/>
            <a:ext cx="4714908" cy="50006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u="sng" dirty="0" smtClean="0">
                <a:latin typeface="Comic Sans MS" pitchFamily="66" charset="0"/>
              </a:rPr>
              <a:t>Гнездо</a:t>
            </a:r>
            <a:r>
              <a:rPr lang="ru-RU" b="1" dirty="0" smtClean="0">
                <a:latin typeface="Comic Sans MS" pitchFamily="66" charset="0"/>
              </a:rPr>
              <a:t> – это жилище для диких птиц. </a:t>
            </a:r>
          </a:p>
          <a:p>
            <a:pPr marL="0" indent="0">
              <a:buNone/>
            </a:pPr>
            <a:r>
              <a:rPr lang="ru-RU" b="1" dirty="0" smtClean="0">
                <a:latin typeface="Comic Sans MS" pitchFamily="66" charset="0"/>
              </a:rPr>
              <a:t>В гнезде живёт орёл. </a:t>
            </a:r>
          </a:p>
        </p:txBody>
      </p:sp>
      <p:pic>
        <p:nvPicPr>
          <p:cNvPr id="43010" name="Picture 2" descr="Картинки по запросу гнезд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571612"/>
            <a:ext cx="4096923" cy="1876392"/>
          </a:xfrm>
          <a:prstGeom prst="rect">
            <a:avLst/>
          </a:prstGeom>
          <a:noFill/>
        </p:spPr>
      </p:pic>
      <p:pic>
        <p:nvPicPr>
          <p:cNvPr id="43012" name="Picture 4" descr="Картинки по запросу гнездо орл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429000"/>
            <a:ext cx="4000528" cy="281069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Жилище диких животных</a:t>
            </a:r>
            <a:endParaRPr lang="ru-RU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357298"/>
            <a:ext cx="832964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u="sng" dirty="0" smtClean="0">
                <a:latin typeface="Comic Sans MS" pitchFamily="66" charset="0"/>
              </a:rPr>
              <a:t>Берлога</a:t>
            </a:r>
            <a:r>
              <a:rPr lang="ru-RU" b="1" dirty="0" smtClean="0">
                <a:latin typeface="Comic Sans MS" pitchFamily="66" charset="0"/>
              </a:rPr>
              <a:t> – это жилище для медведя. </a:t>
            </a:r>
          </a:p>
          <a:p>
            <a:pPr marL="0" indent="0">
              <a:buNone/>
            </a:pPr>
            <a:r>
              <a:rPr lang="ru-RU" b="1" dirty="0" smtClean="0">
                <a:latin typeface="Comic Sans MS" pitchFamily="66" charset="0"/>
              </a:rPr>
              <a:t>В берлоге живёт медведь.  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41986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496"/>
            <a:ext cx="3905277" cy="2928958"/>
          </a:xfrm>
          <a:prstGeom prst="rect">
            <a:avLst/>
          </a:prstGeom>
          <a:noFill/>
        </p:spPr>
      </p:pic>
      <p:pic>
        <p:nvPicPr>
          <p:cNvPr id="41988" name="Picture 4" descr="Картинки по запросу берлога медвед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857496"/>
            <a:ext cx="4429116" cy="2952744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Picture 6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2571744"/>
            <a:ext cx="2720675" cy="1900221"/>
          </a:xfrm>
          <a:prstGeom prst="rect">
            <a:avLst/>
          </a:prstGeom>
          <a:noFill/>
        </p:spPr>
      </p:pic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285720" y="928670"/>
          <a:ext cx="4543428" cy="3627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1744"/>
                <a:gridCol w="2571684"/>
              </a:tblGrid>
              <a:tr h="458833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Comic Sans MS" pitchFamily="66" charset="0"/>
                        </a:rPr>
                        <a:t>Животное</a:t>
                      </a:r>
                      <a:endParaRPr lang="ru-RU" sz="2800" b="1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Comic Sans MS" pitchFamily="66" charset="0"/>
                        </a:rPr>
                        <a:t>Детёныш</a:t>
                      </a:r>
                      <a:endParaRPr lang="ru-RU" sz="2800" b="1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28380">
                <a:tc>
                  <a:txBody>
                    <a:bodyPr/>
                    <a:lstStyle/>
                    <a:p>
                      <a:r>
                        <a:rPr lang="ru-RU" sz="2800" b="0" dirty="0" smtClean="0">
                          <a:latin typeface="Comic Sans MS" pitchFamily="66" charset="0"/>
                        </a:rPr>
                        <a:t>Лиса</a:t>
                      </a:r>
                      <a:endParaRPr lang="ru-RU" sz="2800" b="0" i="1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dirty="0" smtClean="0">
                          <a:latin typeface="Comic Sans MS" pitchFamily="66" charset="0"/>
                        </a:rPr>
                        <a:t>Лисёнок</a:t>
                      </a:r>
                      <a:endParaRPr lang="ru-RU" sz="2800" b="0" i="1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28380">
                <a:tc>
                  <a:txBody>
                    <a:bodyPr/>
                    <a:lstStyle/>
                    <a:p>
                      <a:r>
                        <a:rPr lang="ru-RU" sz="2800" b="0" dirty="0" smtClean="0">
                          <a:latin typeface="Comic Sans MS" pitchFamily="66" charset="0"/>
                        </a:rPr>
                        <a:t>Заяц</a:t>
                      </a:r>
                      <a:endParaRPr lang="ru-RU" sz="2800" b="0" i="1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dirty="0" smtClean="0">
                          <a:latin typeface="Comic Sans MS" pitchFamily="66" charset="0"/>
                        </a:rPr>
                        <a:t>Зайчонок</a:t>
                      </a:r>
                      <a:endParaRPr lang="ru-RU" sz="2800" b="0" i="1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28380">
                <a:tc>
                  <a:txBody>
                    <a:bodyPr/>
                    <a:lstStyle/>
                    <a:p>
                      <a:r>
                        <a:rPr lang="ru-RU" sz="2800" b="0" dirty="0" smtClean="0">
                          <a:latin typeface="Comic Sans MS" pitchFamily="66" charset="0"/>
                        </a:rPr>
                        <a:t>Медведь</a:t>
                      </a:r>
                      <a:endParaRPr lang="ru-RU" sz="2800" b="0" i="1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dirty="0" smtClean="0">
                          <a:latin typeface="Comic Sans MS" pitchFamily="66" charset="0"/>
                        </a:rPr>
                        <a:t>Медвежонок</a:t>
                      </a:r>
                      <a:endParaRPr lang="ru-RU" sz="2800" b="0" i="1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28380">
                <a:tc>
                  <a:txBody>
                    <a:bodyPr/>
                    <a:lstStyle/>
                    <a:p>
                      <a:r>
                        <a:rPr lang="ru-RU" sz="2800" b="0" dirty="0" smtClean="0">
                          <a:latin typeface="Comic Sans MS" pitchFamily="66" charset="0"/>
                        </a:rPr>
                        <a:t>Волк</a:t>
                      </a:r>
                      <a:endParaRPr lang="ru-RU" sz="2800" b="0" i="1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dirty="0" smtClean="0">
                          <a:latin typeface="Comic Sans MS" pitchFamily="66" charset="0"/>
                        </a:rPr>
                        <a:t>Волчонок</a:t>
                      </a:r>
                      <a:endParaRPr lang="ru-RU" sz="2800" b="0" i="1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28380">
                <a:tc>
                  <a:txBody>
                    <a:bodyPr/>
                    <a:lstStyle/>
                    <a:p>
                      <a:r>
                        <a:rPr lang="ru-RU" sz="2800" b="0" dirty="0" smtClean="0">
                          <a:latin typeface="Comic Sans MS" pitchFamily="66" charset="0"/>
                        </a:rPr>
                        <a:t>Белка</a:t>
                      </a:r>
                      <a:endParaRPr lang="ru-RU" sz="2800" b="0" i="1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dirty="0" smtClean="0">
                          <a:latin typeface="Comic Sans MS" pitchFamily="66" charset="0"/>
                        </a:rPr>
                        <a:t>Бельчонок</a:t>
                      </a:r>
                      <a:endParaRPr lang="ru-RU" sz="2800" b="0" i="1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28380">
                <a:tc>
                  <a:txBody>
                    <a:bodyPr/>
                    <a:lstStyle/>
                    <a:p>
                      <a:r>
                        <a:rPr lang="ru-RU" sz="2800" b="0" dirty="0" smtClean="0">
                          <a:latin typeface="Comic Sans MS" pitchFamily="66" charset="0"/>
                        </a:rPr>
                        <a:t>Орёл</a:t>
                      </a:r>
                      <a:endParaRPr lang="ru-RU" sz="2800" b="0" i="1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dirty="0" smtClean="0">
                          <a:latin typeface="Comic Sans MS" pitchFamily="66" charset="0"/>
                        </a:rPr>
                        <a:t>Орлёнок</a:t>
                      </a:r>
                      <a:endParaRPr lang="ru-RU" sz="2800" b="0" i="1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Дётеныши диких животных</a:t>
            </a:r>
            <a:endParaRPr lang="ru-RU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46084" name="Picture 4" descr="Картинки по запросу лиса и лисёно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928670"/>
            <a:ext cx="1737103" cy="2603499"/>
          </a:xfrm>
          <a:prstGeom prst="rect">
            <a:avLst/>
          </a:prstGeom>
          <a:noFill/>
        </p:spPr>
      </p:pic>
      <p:pic>
        <p:nvPicPr>
          <p:cNvPr id="46088" name="Picture 8" descr="Картинки по запросу медведь и медвежонок"/>
          <p:cNvPicPr>
            <a:picLocks noChangeAspect="1" noChangeArrowheads="1"/>
          </p:cNvPicPr>
          <p:nvPr/>
        </p:nvPicPr>
        <p:blipFill>
          <a:blip r:embed="rId4"/>
          <a:srcRect t="7854"/>
          <a:stretch>
            <a:fillRect/>
          </a:stretch>
        </p:blipFill>
        <p:spPr bwMode="auto">
          <a:xfrm>
            <a:off x="1357290" y="4572008"/>
            <a:ext cx="3508773" cy="2040606"/>
          </a:xfrm>
          <a:prstGeom prst="rect">
            <a:avLst/>
          </a:prstGeom>
          <a:noFill/>
        </p:spPr>
      </p:pic>
      <p:pic>
        <p:nvPicPr>
          <p:cNvPr id="46090" name="Picture 10" descr="Картинки по запросу волк волчонок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26" y="928670"/>
            <a:ext cx="2405079" cy="1803810"/>
          </a:xfrm>
          <a:prstGeom prst="rect">
            <a:avLst/>
          </a:prstGeom>
          <a:noFill/>
        </p:spPr>
      </p:pic>
      <p:pic>
        <p:nvPicPr>
          <p:cNvPr id="46094" name="Picture 14" descr="Картинки по запросу белка бельчонок"/>
          <p:cNvPicPr>
            <a:picLocks noChangeAspect="1" noChangeArrowheads="1"/>
          </p:cNvPicPr>
          <p:nvPr/>
        </p:nvPicPr>
        <p:blipFill>
          <a:blip r:embed="rId6"/>
          <a:srcRect l="24903"/>
          <a:stretch>
            <a:fillRect/>
          </a:stretch>
        </p:blipFill>
        <p:spPr bwMode="auto">
          <a:xfrm>
            <a:off x="4857752" y="3357562"/>
            <a:ext cx="1643074" cy="3271668"/>
          </a:xfrm>
          <a:prstGeom prst="rect">
            <a:avLst/>
          </a:prstGeom>
          <a:noFill/>
        </p:spPr>
      </p:pic>
      <p:pic>
        <p:nvPicPr>
          <p:cNvPr id="46096" name="Picture 16" descr="Картинки по запросу орёл и орлёнок"/>
          <p:cNvPicPr>
            <a:picLocks noChangeAspect="1" noChangeArrowheads="1"/>
          </p:cNvPicPr>
          <p:nvPr/>
        </p:nvPicPr>
        <p:blipFill>
          <a:blip r:embed="rId7"/>
          <a:srcRect t="21639" r="8909"/>
          <a:stretch>
            <a:fillRect/>
          </a:stretch>
        </p:blipFill>
        <p:spPr bwMode="auto">
          <a:xfrm>
            <a:off x="5929322" y="4429132"/>
            <a:ext cx="3036752" cy="221461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285984" y="1428736"/>
            <a:ext cx="2571768" cy="31432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285984" y="1928802"/>
            <a:ext cx="2571768" cy="26432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285984" y="2500306"/>
            <a:ext cx="2571768" cy="20717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285984" y="3000372"/>
            <a:ext cx="2571768" cy="15716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5984" y="3500438"/>
            <a:ext cx="2571768" cy="10715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285984" y="4000504"/>
            <a:ext cx="2571768" cy="5715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Загадки «Дикие животные»</a:t>
            </a:r>
            <a:endParaRPr lang="ru-RU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42984"/>
            <a:ext cx="4543428" cy="542928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b="1" dirty="0" smtClean="0">
                <a:latin typeface="Comic Sans MS" pitchFamily="66" charset="0"/>
              </a:rPr>
              <a:t>Всех зверей она хитрей, шубка рыжая на ней.</a:t>
            </a:r>
          </a:p>
          <a:p>
            <a:pPr marL="514350" indent="-514350">
              <a:buFont typeface="+mj-lt"/>
              <a:buAutoNum type="arabicPeriod"/>
            </a:pPr>
            <a:endParaRPr lang="ru-RU" b="1" dirty="0">
              <a:latin typeface="Comic Sans MS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>
                <a:latin typeface="Comic Sans MS" pitchFamily="66" charset="0"/>
              </a:rPr>
              <a:t>Чей тоскливый вой слышаться зимой?</a:t>
            </a:r>
          </a:p>
          <a:p>
            <a:pPr marL="514350" indent="-514350">
              <a:buFont typeface="+mj-lt"/>
              <a:buAutoNum type="arabicPeriod"/>
            </a:pPr>
            <a:endParaRPr lang="ru-RU" b="1" dirty="0">
              <a:latin typeface="Comic Sans MS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>
                <a:latin typeface="Comic Sans MS" pitchFamily="66" charset="0"/>
              </a:rPr>
              <a:t>Кто в берлогу спать ложиться? Волк, медведь или лисица?  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31748" name="Picture 4" descr="Картинки по запросу волк рисуно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857232"/>
            <a:ext cx="2340291" cy="2166936"/>
          </a:xfrm>
          <a:prstGeom prst="rect">
            <a:avLst/>
          </a:prstGeom>
          <a:noFill/>
        </p:spPr>
      </p:pic>
      <p:pic>
        <p:nvPicPr>
          <p:cNvPr id="31750" name="Picture 6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3000372"/>
            <a:ext cx="2652572" cy="1976426"/>
          </a:xfrm>
          <a:prstGeom prst="rect">
            <a:avLst/>
          </a:prstGeom>
          <a:noFill/>
        </p:spPr>
      </p:pic>
      <p:cxnSp>
        <p:nvCxnSpPr>
          <p:cNvPr id="8" name="Прямая со стрелкой 7"/>
          <p:cNvCxnSpPr/>
          <p:nvPr/>
        </p:nvCxnSpPr>
        <p:spPr>
          <a:xfrm rot="16200000" flipH="1">
            <a:off x="2893207" y="2536025"/>
            <a:ext cx="4000528" cy="250033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5400000" flipH="1" flipV="1">
            <a:off x="4286248" y="1928802"/>
            <a:ext cx="1714512" cy="1714512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4143372" y="4000504"/>
            <a:ext cx="1857388" cy="1143008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46" name="Picture 2" descr="Картинки по запросу лиса рисуно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4838715"/>
            <a:ext cx="2010350" cy="2019285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0"/>
            <a:ext cx="7772400" cy="1470025"/>
          </a:xfrm>
        </p:spPr>
        <p:txBody>
          <a:bodyPr/>
          <a:lstStyle/>
          <a:p>
            <a:r>
              <a:rPr lang="ru-RU" b="1" i="1" dirty="0" smtClean="0">
                <a:latin typeface="Comic Sans MS" pitchFamily="66" charset="0"/>
              </a:rPr>
              <a:t>КАКИЕ ВЫ УМНЫЕ! </a:t>
            </a:r>
            <a:endParaRPr lang="ru-RU" b="1" i="1" dirty="0">
              <a:latin typeface="Comic Sans MS" pitchFamily="66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428728" y="1571612"/>
            <a:ext cx="6400800" cy="1752600"/>
          </a:xfrm>
        </p:spPr>
        <p:txBody>
          <a:bodyPr/>
          <a:lstStyle/>
          <a:p>
            <a:r>
              <a:rPr lang="ru-RU" b="1" i="1" dirty="0" smtClean="0">
                <a:solidFill>
                  <a:schemeClr val="tx1"/>
                </a:solidFill>
                <a:latin typeface="Comic Sans MS" pitchFamily="66" charset="0"/>
              </a:rPr>
              <a:t>Ребята, вы смогли отгадать сложные загадки!</a:t>
            </a:r>
            <a:endParaRPr lang="ru-RU" b="1" i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56322" name="Picture 2" descr="Картинки по запросу молодцы смайли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857496"/>
            <a:ext cx="5786446" cy="3288631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Домашние животные</a:t>
            </a:r>
            <a:endParaRPr 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1214422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latin typeface="Comic Sans MS" pitchFamily="66" charset="0"/>
              </a:rPr>
              <a:t>  Это животные, которые живут рядом с человеком.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23554" name="Picture 2" descr="Картинки по запросу на ферме"/>
          <p:cNvPicPr>
            <a:picLocks noChangeAspect="1" noChangeArrowheads="1"/>
          </p:cNvPicPr>
          <p:nvPr/>
        </p:nvPicPr>
        <p:blipFill>
          <a:blip r:embed="rId2"/>
          <a:srcRect t="4425"/>
          <a:stretch>
            <a:fillRect/>
          </a:stretch>
        </p:blipFill>
        <p:spPr bwMode="auto">
          <a:xfrm>
            <a:off x="0" y="2344985"/>
            <a:ext cx="9144000" cy="4665547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Картинки по запросу человек заботится о животны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3429000"/>
            <a:ext cx="5283647" cy="313416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Домашние животные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Comic Sans MS" pitchFamily="66" charset="0"/>
              </a:rPr>
              <a:t>Человек ухаживает за этими животными и помогает заботиться о их детёнышах. </a:t>
            </a:r>
            <a:endParaRPr lang="ru-RU" dirty="0"/>
          </a:p>
        </p:txBody>
      </p:sp>
      <p:pic>
        <p:nvPicPr>
          <p:cNvPr id="48130" name="Picture 2" descr="Картинки по запросу конюшн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429000"/>
            <a:ext cx="4688714" cy="3143272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Comic Sans MS" pitchFamily="66" charset="0"/>
              </a:rPr>
              <a:t>Домашние животные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24578" name="Picture 2" descr="Картинки по запросу соба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142984"/>
            <a:ext cx="2928958" cy="2458234"/>
          </a:xfrm>
          <a:prstGeom prst="rect">
            <a:avLst/>
          </a:prstGeom>
          <a:noFill/>
        </p:spPr>
      </p:pic>
      <p:pic>
        <p:nvPicPr>
          <p:cNvPr id="24580" name="Picture 4" descr="Похожее изображение"/>
          <p:cNvPicPr>
            <a:picLocks noChangeAspect="1" noChangeArrowheads="1"/>
          </p:cNvPicPr>
          <p:nvPr/>
        </p:nvPicPr>
        <p:blipFill>
          <a:blip r:embed="rId4"/>
          <a:srcRect t="8819" b="6299"/>
          <a:stretch>
            <a:fillRect/>
          </a:stretch>
        </p:blipFill>
        <p:spPr bwMode="auto">
          <a:xfrm>
            <a:off x="5929322" y="1142984"/>
            <a:ext cx="2786081" cy="251137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14348" y="3643314"/>
            <a:ext cx="2286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СОБАКА</a:t>
            </a:r>
            <a:endParaRPr lang="ru-RU" sz="3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500826" y="3643314"/>
            <a:ext cx="2286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КОШКА</a:t>
            </a:r>
            <a:endParaRPr lang="ru-RU" sz="3600" b="1" dirty="0"/>
          </a:p>
        </p:txBody>
      </p:sp>
      <p:pic>
        <p:nvPicPr>
          <p:cNvPr id="24584" name="Picture 8" descr="Картинки по запросу корова"/>
          <p:cNvPicPr>
            <a:picLocks noChangeAspect="1" noChangeArrowheads="1"/>
          </p:cNvPicPr>
          <p:nvPr/>
        </p:nvPicPr>
        <p:blipFill>
          <a:blip r:embed="rId5"/>
          <a:srcRect l="21146" r="5075"/>
          <a:stretch>
            <a:fillRect/>
          </a:stretch>
        </p:blipFill>
        <p:spPr bwMode="auto">
          <a:xfrm>
            <a:off x="2857488" y="3786190"/>
            <a:ext cx="3536649" cy="2396775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571868" y="6211669"/>
            <a:ext cx="2286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КОРОВА</a:t>
            </a:r>
            <a:endParaRPr lang="ru-RU" sz="3600" b="1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Животные</a:t>
            </a:r>
            <a:endParaRPr lang="ru-RU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285992"/>
            <a:ext cx="8229600" cy="3411543"/>
          </a:xfrm>
        </p:spPr>
        <p:txBody>
          <a:bodyPr/>
          <a:lstStyle/>
          <a:p>
            <a:pPr>
              <a:buNone/>
            </a:pPr>
            <a:r>
              <a:rPr lang="ru-RU" sz="4400" b="1" dirty="0" smtClean="0">
                <a:solidFill>
                  <a:srgbClr val="002060"/>
                </a:solidFill>
                <a:latin typeface="Comic Sans MS" pitchFamily="66" charset="0"/>
              </a:rPr>
              <a:t>  Дикие </a:t>
            </a:r>
            <a:r>
              <a:rPr lang="ru-RU" b="1" dirty="0" smtClean="0">
                <a:solidFill>
                  <a:srgbClr val="002060"/>
                </a:solidFill>
              </a:rPr>
              <a:t>                             </a:t>
            </a:r>
            <a:r>
              <a:rPr lang="ru-RU" sz="4400" b="1" dirty="0" smtClean="0">
                <a:solidFill>
                  <a:srgbClr val="7030A0"/>
                </a:solidFill>
                <a:latin typeface="Comic Sans MS" pitchFamily="66" charset="0"/>
              </a:rPr>
              <a:t>Домашние</a:t>
            </a:r>
          </a:p>
          <a:p>
            <a:pPr>
              <a:buNone/>
            </a:pPr>
            <a:r>
              <a:rPr lang="ru-RU" sz="4400" b="1" dirty="0" smtClean="0">
                <a:solidFill>
                  <a:srgbClr val="002060"/>
                </a:solidFill>
                <a:latin typeface="Comic Sans MS" pitchFamily="66" charset="0"/>
              </a:rPr>
              <a:t>животные</a:t>
            </a: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ru-RU" sz="4400" b="1" dirty="0" smtClean="0">
                <a:latin typeface="Comic Sans MS" pitchFamily="66" charset="0"/>
              </a:rPr>
              <a:t>          </a:t>
            </a:r>
            <a:r>
              <a:rPr lang="ru-RU" sz="4400" b="1" dirty="0" err="1" smtClean="0">
                <a:solidFill>
                  <a:srgbClr val="7030A0"/>
                </a:solidFill>
                <a:latin typeface="Comic Sans MS" pitchFamily="66" charset="0"/>
              </a:rPr>
              <a:t>животные</a:t>
            </a:r>
            <a:endParaRPr lang="ru-RU" sz="44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rot="5400000">
            <a:off x="2357422" y="1142984"/>
            <a:ext cx="1143008" cy="1143008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rot="16200000" flipH="1">
            <a:off x="5536413" y="1250141"/>
            <a:ext cx="1071570" cy="1000132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0" name="Picture 2" descr="Картинки по запросу дикие животны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929066"/>
            <a:ext cx="3333773" cy="2500330"/>
          </a:xfrm>
          <a:prstGeom prst="rect">
            <a:avLst/>
          </a:prstGeom>
          <a:noFill/>
        </p:spPr>
      </p:pic>
      <p:pic>
        <p:nvPicPr>
          <p:cNvPr id="27652" name="Picture 4" descr="Картинки по запросу домашние животны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3327" y="3857628"/>
            <a:ext cx="4130673" cy="2581671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Comic Sans MS" pitchFamily="66" charset="0"/>
              </a:rPr>
              <a:t>Домашние животные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4348" y="3643314"/>
            <a:ext cx="2286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СВИНЬЯ</a:t>
            </a:r>
            <a:endParaRPr lang="ru-RU" sz="3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43702" y="3643314"/>
            <a:ext cx="2286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КОЗА</a:t>
            </a:r>
            <a:endParaRPr lang="ru-RU" sz="36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786182" y="6211669"/>
            <a:ext cx="2286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ОВЦА</a:t>
            </a:r>
            <a:endParaRPr lang="ru-RU" sz="3600" b="1" dirty="0"/>
          </a:p>
        </p:txBody>
      </p:sp>
      <p:pic>
        <p:nvPicPr>
          <p:cNvPr id="25602" name="Picture 2" descr="Картинки по запросу свинь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14422"/>
            <a:ext cx="3000396" cy="2250298"/>
          </a:xfrm>
          <a:prstGeom prst="rect">
            <a:avLst/>
          </a:prstGeom>
          <a:noFill/>
        </p:spPr>
      </p:pic>
      <p:pic>
        <p:nvPicPr>
          <p:cNvPr id="25604" name="Picture 4" descr="Картинки по запросу коз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1000108"/>
            <a:ext cx="2939288" cy="2652708"/>
          </a:xfrm>
          <a:prstGeom prst="rect">
            <a:avLst/>
          </a:prstGeom>
          <a:noFill/>
        </p:spPr>
      </p:pic>
      <p:pic>
        <p:nvPicPr>
          <p:cNvPr id="25606" name="Picture 6" descr="Картинки по запросу овц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4612" y="3786190"/>
            <a:ext cx="3514221" cy="2395527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Comic Sans MS" pitchFamily="66" charset="0"/>
              </a:rPr>
              <a:t>Домашние животные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4348" y="3643314"/>
            <a:ext cx="2286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ЛОШАДЬ</a:t>
            </a:r>
            <a:endParaRPr lang="ru-RU" sz="3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286512" y="3643314"/>
            <a:ext cx="2286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КРОЛИК</a:t>
            </a:r>
            <a:endParaRPr lang="ru-RU" sz="36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643306" y="6211669"/>
            <a:ext cx="2286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ХОМЯК</a:t>
            </a:r>
            <a:endParaRPr lang="ru-RU" sz="3600" b="1" dirty="0"/>
          </a:p>
        </p:txBody>
      </p:sp>
      <p:pic>
        <p:nvPicPr>
          <p:cNvPr id="26626" name="Picture 2" descr="Картинки по запросу лошад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142984"/>
            <a:ext cx="3214678" cy="2413152"/>
          </a:xfrm>
          <a:prstGeom prst="rect">
            <a:avLst/>
          </a:prstGeom>
          <a:noFill/>
        </p:spPr>
      </p:pic>
      <p:pic>
        <p:nvPicPr>
          <p:cNvPr id="26628" name="Picture 4" descr="Картинки по запросу кроли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1142984"/>
            <a:ext cx="3684094" cy="2462203"/>
          </a:xfrm>
          <a:prstGeom prst="rect">
            <a:avLst/>
          </a:prstGeom>
          <a:noFill/>
        </p:spPr>
      </p:pic>
      <p:pic>
        <p:nvPicPr>
          <p:cNvPr id="26632" name="Picture 8" descr="Картинки по запросу хомяк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6050" y="3786190"/>
            <a:ext cx="3500462" cy="2467262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Comic Sans MS" pitchFamily="66" charset="0"/>
              </a:rPr>
              <a:t>Домашние животные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3643314"/>
            <a:ext cx="2286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ГУСЬ</a:t>
            </a:r>
            <a:endParaRPr lang="ru-RU" sz="3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57950" y="3643314"/>
            <a:ext cx="2286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КУРИЦА</a:t>
            </a:r>
            <a:endParaRPr lang="ru-RU" sz="36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857620" y="6211669"/>
            <a:ext cx="2286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ПЕТУХ</a:t>
            </a:r>
            <a:endParaRPr lang="ru-RU" sz="3600" b="1" dirty="0"/>
          </a:p>
        </p:txBody>
      </p:sp>
      <p:pic>
        <p:nvPicPr>
          <p:cNvPr id="26630" name="Picture 6" descr="Картинки по запросу петух"/>
          <p:cNvPicPr>
            <a:picLocks noChangeAspect="1" noChangeArrowheads="1"/>
          </p:cNvPicPr>
          <p:nvPr/>
        </p:nvPicPr>
        <p:blipFill>
          <a:blip r:embed="rId3" cstate="print"/>
          <a:srcRect b="3831"/>
          <a:stretch>
            <a:fillRect/>
          </a:stretch>
        </p:blipFill>
        <p:spPr bwMode="auto">
          <a:xfrm>
            <a:off x="3214678" y="3643314"/>
            <a:ext cx="2645006" cy="2614355"/>
          </a:xfrm>
          <a:prstGeom prst="rect">
            <a:avLst/>
          </a:prstGeom>
          <a:noFill/>
        </p:spPr>
      </p:pic>
      <p:pic>
        <p:nvPicPr>
          <p:cNvPr id="30722" name="Picture 2" descr="Картинки по запросу гус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428736"/>
            <a:ext cx="3045908" cy="2214554"/>
          </a:xfrm>
          <a:prstGeom prst="rect">
            <a:avLst/>
          </a:prstGeom>
          <a:noFill/>
        </p:spPr>
      </p:pic>
      <p:pic>
        <p:nvPicPr>
          <p:cNvPr id="30724" name="Picture 4" descr="Курица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1071546"/>
            <a:ext cx="2714612" cy="2714612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642918"/>
            <a:ext cx="7772400" cy="1470025"/>
          </a:xfrm>
        </p:spPr>
        <p:txBody>
          <a:bodyPr/>
          <a:lstStyle/>
          <a:p>
            <a:r>
              <a:rPr lang="ru-RU" b="1" i="1" dirty="0" smtClean="0">
                <a:latin typeface="Comic Sans MS" pitchFamily="66" charset="0"/>
              </a:rPr>
              <a:t>МОЛОДЦЫ!</a:t>
            </a:r>
            <a:endParaRPr lang="ru-RU" b="1" i="1" dirty="0">
              <a:latin typeface="Comic Sans MS" pitchFamily="66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428728" y="1857364"/>
            <a:ext cx="6400800" cy="1752600"/>
          </a:xfrm>
        </p:spPr>
        <p:txBody>
          <a:bodyPr/>
          <a:lstStyle/>
          <a:p>
            <a:r>
              <a:rPr lang="ru-RU" b="1" i="1" dirty="0" smtClean="0">
                <a:solidFill>
                  <a:schemeClr val="tx1"/>
                </a:solidFill>
                <a:latin typeface="Comic Sans MS" pitchFamily="66" charset="0"/>
              </a:rPr>
              <a:t>Ребята, вы знаете домашних животных!</a:t>
            </a:r>
            <a:endParaRPr lang="ru-RU" b="1" i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55298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3214686"/>
            <a:ext cx="4357718" cy="2640605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Жилище домашних животных</a:t>
            </a:r>
            <a:endParaRPr 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Comic Sans MS" pitchFamily="66" charset="0"/>
              </a:rPr>
              <a:t>Жилище для домашних животных строит человек.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40968" name="Picture 8" descr="Картинки по запросу человек строит ферм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500306"/>
            <a:ext cx="6286544" cy="4191031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Жилище домашних животных</a:t>
            </a:r>
            <a:endParaRPr 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/>
          <a:lstStyle/>
          <a:p>
            <a:pPr>
              <a:buNone/>
            </a:pPr>
            <a:r>
              <a:rPr lang="ru-RU" b="1" u="sng" dirty="0" smtClean="0">
                <a:latin typeface="Comic Sans MS" pitchFamily="66" charset="0"/>
              </a:rPr>
              <a:t>Конюшня </a:t>
            </a:r>
            <a:r>
              <a:rPr lang="ru-RU" b="1" dirty="0" smtClean="0">
                <a:latin typeface="Comic Sans MS" pitchFamily="66" charset="0"/>
              </a:rPr>
              <a:t> </a:t>
            </a:r>
          </a:p>
          <a:p>
            <a:pPr marL="0" indent="0">
              <a:buNone/>
            </a:pPr>
            <a:r>
              <a:rPr lang="ru-RU" b="1" dirty="0" smtClean="0">
                <a:latin typeface="Comic Sans MS" pitchFamily="66" charset="0"/>
              </a:rPr>
              <a:t>В конюшне живут лошади. 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40964" name="Picture 4" descr="Картинки по запросу конюшн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2857496"/>
            <a:ext cx="4262431" cy="2857496"/>
          </a:xfrm>
          <a:prstGeom prst="rect">
            <a:avLst/>
          </a:prstGeom>
          <a:noFill/>
        </p:spPr>
      </p:pic>
      <p:pic>
        <p:nvPicPr>
          <p:cNvPr id="40966" name="Picture 6" descr="Картинки по запросу конюшн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857496"/>
            <a:ext cx="3857620" cy="2893215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Жилище домашних животных</a:t>
            </a:r>
            <a:endParaRPr 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/>
          <a:lstStyle/>
          <a:p>
            <a:pPr>
              <a:buNone/>
            </a:pPr>
            <a:r>
              <a:rPr lang="ru-RU" b="1" u="sng" dirty="0" smtClean="0">
                <a:latin typeface="Comic Sans MS" pitchFamily="66" charset="0"/>
              </a:rPr>
              <a:t>Курятник </a:t>
            </a:r>
            <a:r>
              <a:rPr lang="ru-RU" b="1" dirty="0" smtClean="0">
                <a:latin typeface="Comic Sans MS" pitchFamily="66" charset="0"/>
              </a:rPr>
              <a:t> </a:t>
            </a:r>
          </a:p>
          <a:p>
            <a:pPr marL="0" indent="0">
              <a:buNone/>
            </a:pPr>
            <a:r>
              <a:rPr lang="ru-RU" b="1" dirty="0" smtClean="0">
                <a:latin typeface="Comic Sans MS" pitchFamily="66" charset="0"/>
              </a:rPr>
              <a:t>В курятнике живут петухи и курицы. 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52226" name="Picture 2" descr="Картинки по запросу курятни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000372"/>
            <a:ext cx="4214842" cy="2807734"/>
          </a:xfrm>
          <a:prstGeom prst="rect">
            <a:avLst/>
          </a:prstGeom>
          <a:noFill/>
        </p:spPr>
      </p:pic>
      <p:pic>
        <p:nvPicPr>
          <p:cNvPr id="52228" name="Picture 4" descr="Картинки по запросу курятни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000372"/>
            <a:ext cx="4543425" cy="2790825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Жилище домашних животных</a:t>
            </a:r>
            <a:endParaRPr 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/>
          <a:lstStyle/>
          <a:p>
            <a:pPr>
              <a:buNone/>
            </a:pPr>
            <a:r>
              <a:rPr lang="ru-RU" b="1" u="sng" dirty="0" smtClean="0">
                <a:latin typeface="Comic Sans MS" pitchFamily="66" charset="0"/>
              </a:rPr>
              <a:t>Свинарник </a:t>
            </a:r>
            <a:r>
              <a:rPr lang="ru-RU" b="1" dirty="0" smtClean="0">
                <a:latin typeface="Comic Sans MS" pitchFamily="66" charset="0"/>
              </a:rPr>
              <a:t> </a:t>
            </a:r>
          </a:p>
          <a:p>
            <a:pPr marL="0" indent="0">
              <a:buNone/>
            </a:pPr>
            <a:r>
              <a:rPr lang="ru-RU" b="1" dirty="0" smtClean="0">
                <a:latin typeface="Comic Sans MS" pitchFamily="66" charset="0"/>
              </a:rPr>
              <a:t>В свинарнике живут свиньи. 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51202" name="Picture 2" descr="Картинки по запросу свинарни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714620"/>
            <a:ext cx="4429334" cy="3000396"/>
          </a:xfrm>
          <a:prstGeom prst="rect">
            <a:avLst/>
          </a:prstGeom>
          <a:noFill/>
        </p:spPr>
      </p:pic>
      <p:pic>
        <p:nvPicPr>
          <p:cNvPr id="51204" name="Picture 4" descr="Картинки по запросу свинарни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5" y="2714620"/>
            <a:ext cx="4495291" cy="300039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Жилище домашних животных</a:t>
            </a:r>
            <a:endParaRPr 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/>
          <a:lstStyle/>
          <a:p>
            <a:pPr>
              <a:buNone/>
            </a:pPr>
            <a:r>
              <a:rPr lang="ru-RU" b="1" u="sng" dirty="0" smtClean="0">
                <a:latin typeface="Comic Sans MS" pitchFamily="66" charset="0"/>
              </a:rPr>
              <a:t>Коровник </a:t>
            </a:r>
            <a:r>
              <a:rPr lang="ru-RU" b="1" dirty="0" smtClean="0">
                <a:latin typeface="Comic Sans MS" pitchFamily="66" charset="0"/>
              </a:rPr>
              <a:t> </a:t>
            </a:r>
          </a:p>
          <a:p>
            <a:pPr marL="0" indent="0">
              <a:buNone/>
            </a:pPr>
            <a:r>
              <a:rPr lang="ru-RU" b="1" dirty="0" smtClean="0">
                <a:latin typeface="Comic Sans MS" pitchFamily="66" charset="0"/>
              </a:rPr>
              <a:t>В коровнике живут коровы. 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50178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643182"/>
            <a:ext cx="4911096" cy="3014658"/>
          </a:xfrm>
          <a:prstGeom prst="rect">
            <a:avLst/>
          </a:prstGeom>
          <a:noFill/>
        </p:spPr>
      </p:pic>
      <p:pic>
        <p:nvPicPr>
          <p:cNvPr id="50180" name="Picture 4" descr="Картинки по запросу коровни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643182"/>
            <a:ext cx="4500595" cy="300039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12" name="Picture 20" descr="Картинки по запросу курица цыплят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1" y="3786190"/>
            <a:ext cx="2428860" cy="1704964"/>
          </a:xfrm>
          <a:prstGeom prst="rect">
            <a:avLst/>
          </a:prstGeom>
          <a:noFill/>
        </p:spPr>
      </p:pic>
      <p:pic>
        <p:nvPicPr>
          <p:cNvPr id="33814" name="Picture 22" descr="Картинки по запросу коза с козленком фот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18" y="714356"/>
            <a:ext cx="2786082" cy="1643074"/>
          </a:xfrm>
          <a:prstGeom prst="rect">
            <a:avLst/>
          </a:prstGeom>
          <a:noFill/>
        </p:spPr>
      </p:pic>
      <p:pic>
        <p:nvPicPr>
          <p:cNvPr id="33810" name="Picture 18" descr="Картинки по запросу овца ягнёно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2285992"/>
            <a:ext cx="2571736" cy="160733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-214338"/>
            <a:ext cx="847251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Детёныши домашних животных</a:t>
            </a:r>
            <a:endParaRPr 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357158" y="1285860"/>
          <a:ext cx="3757610" cy="411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5908"/>
                <a:gridCol w="207170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Comic Sans MS" pitchFamily="66" charset="0"/>
                        </a:rPr>
                        <a:t>Животное</a:t>
                      </a:r>
                      <a:endParaRPr lang="ru-RU" sz="2400" b="1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Comic Sans MS" pitchFamily="66" charset="0"/>
                        </a:rPr>
                        <a:t>Детёныш</a:t>
                      </a:r>
                      <a:endParaRPr lang="ru-RU" sz="2400" b="1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>
                          <a:latin typeface="Comic Sans MS" pitchFamily="66" charset="0"/>
                        </a:rPr>
                        <a:t>Свинья</a:t>
                      </a:r>
                      <a:endParaRPr lang="ru-RU" sz="2400" b="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>
                          <a:latin typeface="Comic Sans MS" pitchFamily="66" charset="0"/>
                        </a:rPr>
                        <a:t>Поросёнок</a:t>
                      </a:r>
                      <a:endParaRPr lang="ru-RU" sz="2400" b="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>
                          <a:latin typeface="Comic Sans MS" pitchFamily="66" charset="0"/>
                        </a:rPr>
                        <a:t>Корова</a:t>
                      </a:r>
                      <a:endParaRPr lang="ru-RU" sz="2400" b="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>
                          <a:latin typeface="Comic Sans MS" pitchFamily="66" charset="0"/>
                        </a:rPr>
                        <a:t>Телёнок</a:t>
                      </a:r>
                      <a:endParaRPr lang="ru-RU" sz="2400" b="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>
                          <a:latin typeface="Comic Sans MS" pitchFamily="66" charset="0"/>
                        </a:rPr>
                        <a:t>Лошадь</a:t>
                      </a:r>
                      <a:endParaRPr lang="ru-RU" sz="2400" b="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>
                          <a:latin typeface="Comic Sans MS" pitchFamily="66" charset="0"/>
                        </a:rPr>
                        <a:t>Жеребёнок</a:t>
                      </a:r>
                      <a:endParaRPr lang="ru-RU" sz="2400" b="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>
                          <a:latin typeface="Comic Sans MS" pitchFamily="66" charset="0"/>
                        </a:rPr>
                        <a:t>Кошка</a:t>
                      </a:r>
                      <a:endParaRPr lang="ru-RU" sz="2400" b="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>
                          <a:latin typeface="Comic Sans MS" pitchFamily="66" charset="0"/>
                        </a:rPr>
                        <a:t>Котёнок</a:t>
                      </a:r>
                      <a:endParaRPr lang="ru-RU" sz="2400" b="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>
                          <a:latin typeface="Comic Sans MS" pitchFamily="66" charset="0"/>
                        </a:rPr>
                        <a:t>Собака</a:t>
                      </a:r>
                      <a:endParaRPr lang="ru-RU" sz="2400" b="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>
                          <a:latin typeface="Comic Sans MS" pitchFamily="66" charset="0"/>
                        </a:rPr>
                        <a:t>Щенок</a:t>
                      </a:r>
                      <a:endParaRPr lang="ru-RU" sz="2400" b="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>
                          <a:latin typeface="Comic Sans MS" pitchFamily="66" charset="0"/>
                        </a:rPr>
                        <a:t>Курица</a:t>
                      </a:r>
                      <a:endParaRPr lang="ru-RU" sz="2400" b="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>
                          <a:latin typeface="Comic Sans MS" pitchFamily="66" charset="0"/>
                        </a:rPr>
                        <a:t>Цыплёнок</a:t>
                      </a:r>
                      <a:endParaRPr lang="ru-RU" sz="2400" b="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>
                          <a:latin typeface="Comic Sans MS" pitchFamily="66" charset="0"/>
                        </a:rPr>
                        <a:t>Овца</a:t>
                      </a:r>
                      <a:endParaRPr lang="ru-RU" sz="2400" b="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>
                          <a:latin typeface="Comic Sans MS" pitchFamily="66" charset="0"/>
                        </a:rPr>
                        <a:t>Ягнёнок</a:t>
                      </a:r>
                      <a:endParaRPr lang="ru-RU" sz="2400" b="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>
                          <a:latin typeface="Comic Sans MS" pitchFamily="66" charset="0"/>
                        </a:rPr>
                        <a:t>Коза</a:t>
                      </a:r>
                      <a:endParaRPr lang="ru-RU" sz="2400" b="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>
                          <a:latin typeface="Comic Sans MS" pitchFamily="66" charset="0"/>
                        </a:rPr>
                        <a:t>Козлёнок</a:t>
                      </a:r>
                      <a:endParaRPr lang="ru-RU" sz="2400" b="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3796" name="Picture 4" descr="Картинки по запросу свинья поросёно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714356"/>
            <a:ext cx="2540018" cy="1428760"/>
          </a:xfrm>
          <a:prstGeom prst="rect">
            <a:avLst/>
          </a:prstGeom>
          <a:noFill/>
        </p:spPr>
      </p:pic>
      <p:pic>
        <p:nvPicPr>
          <p:cNvPr id="33798" name="Picture 6" descr="Картинки по запросу корова теленок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4810" y="2143116"/>
            <a:ext cx="2571768" cy="1838814"/>
          </a:xfrm>
          <a:prstGeom prst="rect">
            <a:avLst/>
          </a:prstGeom>
          <a:noFill/>
        </p:spPr>
      </p:pic>
      <p:pic>
        <p:nvPicPr>
          <p:cNvPr id="33800" name="Picture 8" descr="Картинки по запросу лошадь жеребенок"/>
          <p:cNvPicPr>
            <a:picLocks noChangeAspect="1" noChangeArrowheads="1"/>
          </p:cNvPicPr>
          <p:nvPr/>
        </p:nvPicPr>
        <p:blipFill>
          <a:blip r:embed="rId7" cstate="print"/>
          <a:srcRect t="19528" b="8819"/>
          <a:stretch>
            <a:fillRect/>
          </a:stretch>
        </p:blipFill>
        <p:spPr bwMode="auto">
          <a:xfrm>
            <a:off x="4214810" y="3929066"/>
            <a:ext cx="2571768" cy="1382153"/>
          </a:xfrm>
          <a:prstGeom prst="rect">
            <a:avLst/>
          </a:prstGeom>
          <a:noFill/>
        </p:spPr>
      </p:pic>
      <p:pic>
        <p:nvPicPr>
          <p:cNvPr id="33804" name="Picture 12" descr="Картинки по запросу кошка и котенок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14810" y="5210176"/>
            <a:ext cx="2571768" cy="1647824"/>
          </a:xfrm>
          <a:prstGeom prst="rect">
            <a:avLst/>
          </a:prstGeom>
          <a:noFill/>
        </p:spPr>
      </p:pic>
      <p:pic>
        <p:nvPicPr>
          <p:cNvPr id="33806" name="Picture 14" descr="Картинки по запросу собака щенок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6578" y="5393252"/>
            <a:ext cx="2357422" cy="146474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071670" y="1714488"/>
            <a:ext cx="2071702" cy="37147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071670" y="2214554"/>
            <a:ext cx="2071702" cy="32147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071670" y="2643182"/>
            <a:ext cx="2071702" cy="27860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071670" y="3143248"/>
            <a:ext cx="2071702" cy="22860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071670" y="3571876"/>
            <a:ext cx="2071702" cy="1857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071670" y="4000504"/>
            <a:ext cx="2071702" cy="14287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071670" y="4500570"/>
            <a:ext cx="2071702" cy="9286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071670" y="4929198"/>
            <a:ext cx="2071702" cy="5000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3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Дикие животные</a:t>
            </a:r>
            <a:endParaRPr lang="ru-RU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92867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latin typeface="Comic Sans MS" pitchFamily="66" charset="0"/>
              </a:rPr>
              <a:t>  Это животные, которые живут в дикой природе. 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1026" name="Picture 2" descr="Картинки по запросу животные в лес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16822"/>
            <a:ext cx="9144000" cy="4641178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Кроссворд «Домашние животные» </a:t>
            </a:r>
            <a:endParaRPr 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428736"/>
            <a:ext cx="4643470" cy="527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1071546"/>
            <a:ext cx="292895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Кроссворд «Домашние животные» </a:t>
            </a:r>
            <a:endParaRPr 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Comic Sans MS" pitchFamily="66" charset="0"/>
              </a:rPr>
              <a:t>На лугу пасётся,</a:t>
            </a:r>
            <a:br>
              <a:rPr lang="ru-RU" dirty="0" smtClean="0">
                <a:latin typeface="Comic Sans MS" pitchFamily="66" charset="0"/>
              </a:rPr>
            </a:br>
            <a:r>
              <a:rPr lang="ru-RU" dirty="0" smtClean="0">
                <a:latin typeface="Comic Sans MS" pitchFamily="66" charset="0"/>
              </a:rPr>
              <a:t>Как она зовётся?</a:t>
            </a:r>
            <a:br>
              <a:rPr lang="ru-RU" dirty="0" smtClean="0">
                <a:latin typeface="Comic Sans MS" pitchFamily="66" charset="0"/>
              </a:rPr>
            </a:br>
            <a:r>
              <a:rPr lang="ru-RU" dirty="0" smtClean="0">
                <a:latin typeface="Comic Sans MS" pitchFamily="66" charset="0"/>
              </a:rPr>
              <a:t>Сила есть и быстрота,</a:t>
            </a:r>
            <a:br>
              <a:rPr lang="ru-RU" dirty="0" smtClean="0">
                <a:latin typeface="Comic Sans MS" pitchFamily="66" charset="0"/>
              </a:rPr>
            </a:br>
            <a:r>
              <a:rPr lang="ru-RU" dirty="0" smtClean="0">
                <a:latin typeface="Comic Sans MS" pitchFamily="66" charset="0"/>
              </a:rPr>
              <a:t>«И-ГО-ГО» кричит всегда! </a:t>
            </a:r>
          </a:p>
          <a:p>
            <a:pPr marL="514350" indent="-514350">
              <a:buNone/>
            </a:pPr>
            <a:endParaRPr lang="ru-RU" dirty="0" smtClean="0">
              <a:latin typeface="Comic Sans MS" pitchFamily="66" charset="0"/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ru-RU" dirty="0" smtClean="0">
                <a:latin typeface="Comic Sans MS" pitchFamily="66" charset="0"/>
              </a:rPr>
              <a:t>Бородка, рожки.</a:t>
            </a:r>
            <a:br>
              <a:rPr lang="ru-RU" dirty="0" smtClean="0">
                <a:latin typeface="Comic Sans MS" pitchFamily="66" charset="0"/>
              </a:rPr>
            </a:br>
            <a:r>
              <a:rPr lang="ru-RU" dirty="0" smtClean="0">
                <a:latin typeface="Comic Sans MS" pitchFamily="66" charset="0"/>
              </a:rPr>
              <a:t>У неё в копытцах ножки.</a:t>
            </a:r>
            <a:br>
              <a:rPr lang="ru-RU" dirty="0" smtClean="0">
                <a:latin typeface="Comic Sans MS" pitchFamily="66" charset="0"/>
              </a:rPr>
            </a:br>
            <a:r>
              <a:rPr lang="ru-RU" dirty="0" smtClean="0">
                <a:latin typeface="Comic Sans MS" pitchFamily="66" charset="0"/>
              </a:rPr>
              <a:t>Даёт великолепное</a:t>
            </a:r>
            <a:br>
              <a:rPr lang="ru-RU" dirty="0" smtClean="0">
                <a:latin typeface="Comic Sans MS" pitchFamily="66" charset="0"/>
              </a:rPr>
            </a:br>
            <a:r>
              <a:rPr lang="ru-RU" dirty="0" smtClean="0">
                <a:latin typeface="Comic Sans MS" pitchFamily="66" charset="0"/>
              </a:rPr>
              <a:t>Молочко целебное.</a:t>
            </a:r>
            <a:br>
              <a:rPr lang="ru-RU" dirty="0" smtClean="0">
                <a:latin typeface="Comic Sans MS" pitchFamily="66" charset="0"/>
              </a:rPr>
            </a:br>
            <a:r>
              <a:rPr lang="ru-RU" dirty="0" smtClean="0">
                <a:latin typeface="Comic Sans MS" pitchFamily="66" charset="0"/>
              </a:rPr>
              <a:t>Хитрые блестят глаза</a:t>
            </a:r>
            <a:br>
              <a:rPr lang="ru-RU" dirty="0" smtClean="0">
                <a:latin typeface="Comic Sans MS" pitchFamily="66" charset="0"/>
              </a:rPr>
            </a:br>
            <a:r>
              <a:rPr lang="ru-RU" dirty="0" smtClean="0">
                <a:latin typeface="Comic Sans MS" pitchFamily="66" charset="0"/>
              </a:rPr>
              <a:t>И зовут её ...</a:t>
            </a:r>
            <a:endParaRPr lang="en-US" dirty="0" smtClean="0">
              <a:latin typeface="Comic Sans MS" pitchFamily="66" charset="0"/>
            </a:endParaRPr>
          </a:p>
          <a:p>
            <a:pPr marL="514350" indent="-514350">
              <a:buFont typeface="+mj-lt"/>
              <a:buAutoNum type="arabicPeriod" startAt="2"/>
            </a:pPr>
            <a:endParaRPr lang="ru-RU" dirty="0"/>
          </a:p>
        </p:txBody>
      </p:sp>
      <p:pic>
        <p:nvPicPr>
          <p:cNvPr id="2054" name="Picture 6" descr="Картинки по запросу коз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3571876"/>
            <a:ext cx="2701490" cy="276226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Картинки по запросу корова рисуно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4071942"/>
            <a:ext cx="2928958" cy="219671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Кроссворд «Домашние животные» </a:t>
            </a:r>
            <a:endParaRPr 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49263" indent="-449263">
              <a:buFont typeface="+mj-lt"/>
              <a:buAutoNum type="arabicPeriod" startAt="3"/>
            </a:pPr>
            <a:r>
              <a:rPr lang="ru-RU" dirty="0" smtClean="0">
                <a:latin typeface="Comic Sans MS" pitchFamily="66" charset="0"/>
              </a:rPr>
              <a:t>Спереди — пятачок,</a:t>
            </a:r>
            <a:br>
              <a:rPr lang="ru-RU" dirty="0" smtClean="0">
                <a:latin typeface="Comic Sans MS" pitchFamily="66" charset="0"/>
              </a:rPr>
            </a:br>
            <a:r>
              <a:rPr lang="ru-RU" dirty="0" smtClean="0">
                <a:latin typeface="Comic Sans MS" pitchFamily="66" charset="0"/>
              </a:rPr>
              <a:t>Сзади — крючок,</a:t>
            </a:r>
            <a:br>
              <a:rPr lang="ru-RU" dirty="0" smtClean="0">
                <a:latin typeface="Comic Sans MS" pitchFamily="66" charset="0"/>
              </a:rPr>
            </a:br>
            <a:r>
              <a:rPr lang="ru-RU" dirty="0" smtClean="0">
                <a:latin typeface="Comic Sans MS" pitchFamily="66" charset="0"/>
              </a:rPr>
              <a:t>Посередине — спинка,</a:t>
            </a:r>
            <a:br>
              <a:rPr lang="ru-RU" dirty="0" smtClean="0">
                <a:latin typeface="Comic Sans MS" pitchFamily="66" charset="0"/>
              </a:rPr>
            </a:br>
            <a:r>
              <a:rPr lang="ru-RU" dirty="0" smtClean="0">
                <a:latin typeface="Comic Sans MS" pitchFamily="66" charset="0"/>
              </a:rPr>
              <a:t>На спинке — щетинка.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>
              <a:latin typeface="Comic Sans MS" pitchFamily="66" charset="0"/>
            </a:endParaRPr>
          </a:p>
          <a:p>
            <a:pPr marL="449263" indent="-449263">
              <a:buFont typeface="+mj-lt"/>
              <a:buAutoNum type="arabicPeriod" startAt="3"/>
            </a:pPr>
            <a:r>
              <a:rPr lang="ru-RU" dirty="0" smtClean="0">
                <a:latin typeface="Comic Sans MS" pitchFamily="66" charset="0"/>
              </a:rPr>
              <a:t>Весь день траву жуёт,</a:t>
            </a:r>
          </a:p>
          <a:p>
            <a:pPr marL="514350" indent="-514350">
              <a:buNone/>
            </a:pPr>
            <a:r>
              <a:rPr lang="ru-RU" dirty="0" smtClean="0">
                <a:latin typeface="Comic Sans MS" pitchFamily="66" charset="0"/>
              </a:rPr>
              <a:t>    Кричит: «МУ-МУ!», </a:t>
            </a:r>
          </a:p>
          <a:p>
            <a:pPr marL="514350" indent="-514350">
              <a:buNone/>
            </a:pPr>
            <a:r>
              <a:rPr lang="ru-RU" dirty="0" smtClean="0">
                <a:latin typeface="Comic Sans MS" pitchFamily="66" charset="0"/>
              </a:rPr>
              <a:t>    И молоко даёт.  </a:t>
            </a:r>
          </a:p>
          <a:p>
            <a:pPr marL="514350" indent="-514350">
              <a:buNone/>
            </a:pPr>
            <a:endParaRPr lang="ru-RU" dirty="0"/>
          </a:p>
        </p:txBody>
      </p:sp>
      <p:pic>
        <p:nvPicPr>
          <p:cNvPr id="50180" name="Picture 4" descr="Картинки по запросу свинья рисуно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2000240"/>
            <a:ext cx="3056880" cy="1643074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Кроссворд «Домашние животные» </a:t>
            </a:r>
            <a:endParaRPr 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428736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ru-RU" dirty="0" smtClean="0">
                <a:latin typeface="Comic Sans MS" pitchFamily="66" charset="0"/>
              </a:rPr>
              <a:t>Два </a:t>
            </a:r>
            <a:r>
              <a:rPr lang="ru-RU" dirty="0" err="1" smtClean="0">
                <a:latin typeface="Comic Sans MS" pitchFamily="66" charset="0"/>
              </a:rPr>
              <a:t>ягнёнка-близница</a:t>
            </a:r>
            <a:r>
              <a:rPr lang="ru-RU" dirty="0" smtClean="0">
                <a:latin typeface="Comic Sans MS" pitchFamily="66" charset="0"/>
              </a:rPr>
              <a:t>, </a:t>
            </a:r>
          </a:p>
          <a:p>
            <a:pPr marL="514350" indent="-514350">
              <a:buNone/>
            </a:pPr>
            <a:r>
              <a:rPr lang="ru-RU" dirty="0" smtClean="0">
                <a:latin typeface="Comic Sans MS" pitchFamily="66" charset="0"/>
              </a:rPr>
              <a:t>    А мамаша их – …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7170" name="Picture 2" descr="Картинки по запросу овца рисуно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2786058"/>
            <a:ext cx="3500462" cy="380485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Кроссворд «Домашние животные» </a:t>
            </a:r>
            <a:endParaRPr 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500174"/>
            <a:ext cx="447675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500042"/>
            <a:ext cx="7772400" cy="1470025"/>
          </a:xfrm>
        </p:spPr>
        <p:txBody>
          <a:bodyPr/>
          <a:lstStyle/>
          <a:p>
            <a:r>
              <a:rPr lang="ru-RU" b="1" i="1" dirty="0" smtClean="0">
                <a:latin typeface="Comic Sans MS" pitchFamily="66" charset="0"/>
              </a:rPr>
              <a:t>ЗДОРОВО! </a:t>
            </a:r>
            <a:endParaRPr lang="ru-RU" b="1" i="1" dirty="0">
              <a:latin typeface="Comic Sans MS" pitchFamily="66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428728" y="1714488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Comic Sans MS" pitchFamily="66" charset="0"/>
              </a:rPr>
              <a:t>Вы сумели решить сложный кроссворд!</a:t>
            </a:r>
            <a:endParaRPr lang="ru-RU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54274" name="Picture 2" descr="Картинки по запросу молодц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3071810"/>
            <a:ext cx="3405227" cy="2928934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Comic Sans MS" pitchFamily="66" charset="0"/>
              </a:rPr>
              <a:t>Сравните и сделайте вывод</a:t>
            </a:r>
            <a:endParaRPr lang="ru-RU" b="1" dirty="0">
              <a:latin typeface="Comic Sans MS" pitchFamily="66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928670"/>
          <a:ext cx="8229657" cy="212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1694"/>
                <a:gridCol w="2926100"/>
                <a:gridCol w="3291863"/>
              </a:tblGrid>
              <a:tr h="370840">
                <a:tc>
                  <a:txBody>
                    <a:bodyPr/>
                    <a:lstStyle/>
                    <a:p>
                      <a:endParaRPr lang="ru-RU" sz="1800" dirty="0">
                        <a:latin typeface="Comic Sans MS" pitchFamily="66" charset="0"/>
                      </a:endParaRPr>
                    </a:p>
                  </a:txBody>
                  <a:tcPr marL="117043" marR="117043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Дикие животные</a:t>
                      </a:r>
                      <a:endParaRPr lang="ru-RU" sz="1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17043" marR="1170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7030A0"/>
                          </a:solidFill>
                          <a:latin typeface="Comic Sans MS" pitchFamily="66" charset="0"/>
                        </a:rPr>
                        <a:t>Домашние животные</a:t>
                      </a:r>
                      <a:endParaRPr lang="ru-RU" sz="1800" b="1" dirty="0">
                        <a:solidFill>
                          <a:srgbClr val="7030A0"/>
                        </a:solidFill>
                        <a:latin typeface="Comic Sans MS" pitchFamily="66" charset="0"/>
                      </a:endParaRPr>
                    </a:p>
                  </a:txBody>
                  <a:tcPr marL="117043" marR="117043"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Comic Sans MS" pitchFamily="66" charset="0"/>
                        </a:rPr>
                        <a:t>Жилище</a:t>
                      </a:r>
                      <a:endParaRPr lang="ru-RU" sz="1800" b="1" dirty="0">
                        <a:latin typeface="Comic Sans MS" pitchFamily="66" charset="0"/>
                      </a:endParaRPr>
                    </a:p>
                  </a:txBody>
                  <a:tcPr marL="117043" marR="1170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Comic Sans MS" pitchFamily="66" charset="0"/>
                        </a:rPr>
                        <a:t>Жилища</a:t>
                      </a:r>
                      <a:r>
                        <a:rPr lang="ru-RU" sz="1800" baseline="0" dirty="0" smtClean="0">
                          <a:latin typeface="Comic Sans MS" pitchFamily="66" charset="0"/>
                        </a:rPr>
                        <a:t> строят сами.</a:t>
                      </a:r>
                      <a:endParaRPr lang="ru-RU" sz="1800" dirty="0">
                        <a:latin typeface="Comic Sans MS" pitchFamily="66" charset="0"/>
                      </a:endParaRPr>
                    </a:p>
                  </a:txBody>
                  <a:tcPr marL="117043" marR="1170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Comic Sans MS" pitchFamily="66" charset="0"/>
                        </a:rPr>
                        <a:t>Жилища строят люди.</a:t>
                      </a:r>
                      <a:endParaRPr lang="ru-RU" sz="1800" dirty="0">
                        <a:latin typeface="Comic Sans MS" pitchFamily="66" charset="0"/>
                      </a:endParaRPr>
                    </a:p>
                  </a:txBody>
                  <a:tcPr marL="117043" marR="117043"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Comic Sans MS" pitchFamily="66" charset="0"/>
                        </a:rPr>
                        <a:t>Питание</a:t>
                      </a:r>
                      <a:endParaRPr lang="ru-RU" sz="1800" b="1" dirty="0">
                        <a:latin typeface="Comic Sans MS" pitchFamily="66" charset="0"/>
                      </a:endParaRPr>
                    </a:p>
                  </a:txBody>
                  <a:tcPr marL="117043" marR="1170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Comic Sans MS" pitchFamily="66" charset="0"/>
                        </a:rPr>
                        <a:t>Пищу</a:t>
                      </a:r>
                      <a:r>
                        <a:rPr lang="ru-RU" sz="1800" baseline="0" dirty="0" smtClean="0">
                          <a:latin typeface="Comic Sans MS" pitchFamily="66" charset="0"/>
                        </a:rPr>
                        <a:t> добывают сами.</a:t>
                      </a:r>
                      <a:endParaRPr lang="ru-RU" sz="1800" dirty="0">
                        <a:latin typeface="Comic Sans MS" pitchFamily="66" charset="0"/>
                      </a:endParaRPr>
                    </a:p>
                  </a:txBody>
                  <a:tcPr marL="117043" marR="1170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Comic Sans MS" pitchFamily="66" charset="0"/>
                        </a:rPr>
                        <a:t>Пищу даёт человек.</a:t>
                      </a:r>
                      <a:endParaRPr lang="ru-RU" sz="1800" dirty="0">
                        <a:latin typeface="Comic Sans MS" pitchFamily="66" charset="0"/>
                      </a:endParaRPr>
                    </a:p>
                  </a:txBody>
                  <a:tcPr marL="117043" marR="117043"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Comic Sans MS" pitchFamily="66" charset="0"/>
                        </a:rPr>
                        <a:t>Потомство</a:t>
                      </a:r>
                      <a:endParaRPr lang="ru-RU" sz="1800" b="1" dirty="0">
                        <a:latin typeface="Comic Sans MS" pitchFamily="66" charset="0"/>
                      </a:endParaRPr>
                    </a:p>
                  </a:txBody>
                  <a:tcPr marL="117043" marR="1170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Comic Sans MS" pitchFamily="66" charset="0"/>
                        </a:rPr>
                        <a:t>О детёнышах заботятся сами.</a:t>
                      </a:r>
                      <a:endParaRPr lang="ru-RU" sz="1800" dirty="0">
                        <a:latin typeface="Comic Sans MS" pitchFamily="66" charset="0"/>
                      </a:endParaRPr>
                    </a:p>
                  </a:txBody>
                  <a:tcPr marL="117043" marR="1170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Comic Sans MS" pitchFamily="66" charset="0"/>
                        </a:rPr>
                        <a:t>О </a:t>
                      </a:r>
                      <a:r>
                        <a:rPr lang="ru-RU" sz="1800" dirty="0" err="1" smtClean="0">
                          <a:latin typeface="Comic Sans MS" pitchFamily="66" charset="0"/>
                        </a:rPr>
                        <a:t>детёнышахпомогает</a:t>
                      </a:r>
                      <a:r>
                        <a:rPr lang="ru-RU" sz="1800" dirty="0" smtClean="0">
                          <a:latin typeface="Comic Sans MS" pitchFamily="66" charset="0"/>
                        </a:rPr>
                        <a:t> заботиться человек.</a:t>
                      </a:r>
                      <a:endParaRPr lang="ru-RU" sz="1800" dirty="0">
                        <a:latin typeface="Comic Sans MS" pitchFamily="66" charset="0"/>
                      </a:endParaRPr>
                    </a:p>
                  </a:txBody>
                  <a:tcPr marL="117043" marR="117043"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Вывод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 marL="117043" marR="1170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Не зависят от человека.</a:t>
                      </a:r>
                      <a:endParaRPr lang="ru-RU" sz="1800" dirty="0"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 marL="117043" marR="11704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Зависят от человека.</a:t>
                      </a:r>
                      <a:endParaRPr lang="ru-RU" sz="1800" dirty="0"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 marL="117043" marR="117043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14282" y="3571877"/>
            <a:ext cx="878687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ru-RU" b="1" dirty="0" smtClean="0">
                <a:latin typeface="Comic Sans MS" pitchFamily="66" charset="0"/>
              </a:rPr>
              <a:t>Дикие животные строят себе жилища сами или им строят люди? </a:t>
            </a:r>
          </a:p>
          <a:p>
            <a:pPr marL="514350" indent="-514350">
              <a:buAutoNum type="arabicPeriod"/>
            </a:pPr>
            <a:r>
              <a:rPr lang="ru-RU" b="1" dirty="0" smtClean="0">
                <a:latin typeface="Comic Sans MS" pitchFamily="66" charset="0"/>
              </a:rPr>
              <a:t>Домашние животные строят себе жилища сами или им строят люди?</a:t>
            </a:r>
          </a:p>
          <a:p>
            <a:pPr marL="514350" indent="-514350">
              <a:buAutoNum type="arabicPeriod"/>
            </a:pPr>
            <a:r>
              <a:rPr lang="ru-RU" b="1" dirty="0" smtClean="0">
                <a:latin typeface="Comic Sans MS" pitchFamily="66" charset="0"/>
              </a:rPr>
              <a:t>Дикие животные сами добывают себе еду или им даёт ее человек?</a:t>
            </a:r>
          </a:p>
          <a:p>
            <a:pPr marL="514350" indent="-514350">
              <a:buAutoNum type="arabicPeriod"/>
            </a:pPr>
            <a:r>
              <a:rPr lang="ru-RU" b="1" dirty="0" smtClean="0">
                <a:latin typeface="Comic Sans MS" pitchFamily="66" charset="0"/>
              </a:rPr>
              <a:t>Домашние животные сами добывают себе еду или им даёт ее человек?</a:t>
            </a:r>
          </a:p>
          <a:p>
            <a:pPr marL="514350" indent="-514350">
              <a:buAutoNum type="arabicPeriod"/>
            </a:pPr>
            <a:r>
              <a:rPr lang="ru-RU" b="1" dirty="0" smtClean="0">
                <a:latin typeface="Comic Sans MS" pitchFamily="66" charset="0"/>
              </a:rPr>
              <a:t>Дикие животные сами заботятся о своих детёнышах или им помогает заботиться человек?</a:t>
            </a:r>
          </a:p>
          <a:p>
            <a:pPr marL="514350" indent="-514350">
              <a:buAutoNum type="arabicPeriod"/>
            </a:pPr>
            <a:r>
              <a:rPr lang="ru-RU" b="1" dirty="0" smtClean="0">
                <a:latin typeface="Comic Sans MS" pitchFamily="66" charset="0"/>
              </a:rPr>
              <a:t>Домашние животные заботятся о своих детёнышах или им помогает заботиться человек?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1357298"/>
            <a:ext cx="2928958" cy="17859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357818" y="1357298"/>
            <a:ext cx="3286148" cy="178595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428860" y="1785926"/>
            <a:ext cx="2928958" cy="13573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428860" y="2143116"/>
            <a:ext cx="2928958" cy="10001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428860" y="2786058"/>
            <a:ext cx="2928958" cy="3571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57818" y="1785926"/>
            <a:ext cx="3286148" cy="135732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357818" y="2143116"/>
            <a:ext cx="3286148" cy="10001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57818" y="2786058"/>
            <a:ext cx="3286148" cy="35719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142984"/>
            <a:ext cx="5000660" cy="284635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Comic Sans MS" pitchFamily="66" charset="0"/>
              </a:rPr>
              <a:t>БЕРЕГИТЕ ЖИВОТНЫХ!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58370" name="Picture 2" descr="Картинки по запросу животны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3714752"/>
            <a:ext cx="5000660" cy="2853037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6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3368676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atin typeface="Comic Sans MS" pitchFamily="66" charset="0"/>
              </a:rPr>
              <a:t>СПАСИБО, РЕБЯТА!</a:t>
            </a:r>
            <a:br>
              <a:rPr lang="ru-RU" b="1" i="1" dirty="0" smtClean="0">
                <a:latin typeface="Comic Sans MS" pitchFamily="66" charset="0"/>
              </a:rPr>
            </a:br>
            <a:r>
              <a:rPr lang="ru-RU" b="1" i="1" dirty="0" smtClean="0">
                <a:latin typeface="Comic Sans MS" pitchFamily="66" charset="0"/>
              </a:rPr>
              <a:t>ВЫ ВСЕ МОЛОДЦЫ!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57346" name="Picture 2" descr="Картинки по запросу молодцы смайли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2428868"/>
            <a:ext cx="4025374" cy="3429024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Дикие животные</a:t>
            </a:r>
            <a:endParaRPr lang="ru-RU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92867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Comic Sans MS" pitchFamily="66" charset="0"/>
              </a:rPr>
              <a:t>Эти животные сами добывают пищу и заботятся о своих детёнышах.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49154" name="Picture 2" descr="Картинки по запросу волк охотится"/>
          <p:cNvPicPr>
            <a:picLocks noChangeAspect="1" noChangeArrowheads="1"/>
          </p:cNvPicPr>
          <p:nvPr/>
        </p:nvPicPr>
        <p:blipFill>
          <a:blip r:embed="rId3"/>
          <a:srcRect b="10450"/>
          <a:stretch>
            <a:fillRect/>
          </a:stretch>
        </p:blipFill>
        <p:spPr bwMode="auto">
          <a:xfrm>
            <a:off x="428596" y="2428868"/>
            <a:ext cx="5872877" cy="3214710"/>
          </a:xfrm>
          <a:prstGeom prst="rect">
            <a:avLst/>
          </a:prstGeom>
          <a:noFill/>
        </p:spPr>
      </p:pic>
      <p:pic>
        <p:nvPicPr>
          <p:cNvPr id="49156" name="Picture 4" descr="Картинки по запросу лисенок и лиса"/>
          <p:cNvPicPr>
            <a:picLocks noChangeAspect="1" noChangeArrowheads="1"/>
          </p:cNvPicPr>
          <p:nvPr/>
        </p:nvPicPr>
        <p:blipFill>
          <a:blip r:embed="rId4"/>
          <a:srcRect b="5399"/>
          <a:stretch>
            <a:fillRect/>
          </a:stretch>
        </p:blipFill>
        <p:spPr bwMode="auto">
          <a:xfrm>
            <a:off x="6286512" y="2428868"/>
            <a:ext cx="2286016" cy="3248557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omic Sans MS" pitchFamily="66" charset="0"/>
              </a:rPr>
              <a:t>Дикие животные</a:t>
            </a:r>
            <a:endParaRPr lang="ru-RU" b="1" dirty="0"/>
          </a:p>
        </p:txBody>
      </p:sp>
      <p:pic>
        <p:nvPicPr>
          <p:cNvPr id="15374" name="Picture 14" descr="Картинки по запросу медведь"/>
          <p:cNvPicPr>
            <a:picLocks noChangeAspect="1" noChangeArrowheads="1"/>
          </p:cNvPicPr>
          <p:nvPr/>
        </p:nvPicPr>
        <p:blipFill>
          <a:blip r:embed="rId4"/>
          <a:srcRect r="29291"/>
          <a:stretch>
            <a:fillRect/>
          </a:stretch>
        </p:blipFill>
        <p:spPr bwMode="auto">
          <a:xfrm>
            <a:off x="214282" y="1643050"/>
            <a:ext cx="2727673" cy="2571768"/>
          </a:xfrm>
          <a:prstGeom prst="rect">
            <a:avLst/>
          </a:prstGeom>
          <a:noFill/>
        </p:spPr>
      </p:pic>
      <p:pic>
        <p:nvPicPr>
          <p:cNvPr id="15376" name="Picture 16" descr="Картинки по запросу лиса"/>
          <p:cNvPicPr>
            <a:picLocks noChangeAspect="1" noChangeArrowheads="1"/>
          </p:cNvPicPr>
          <p:nvPr/>
        </p:nvPicPr>
        <p:blipFill>
          <a:blip r:embed="rId5" cstate="print"/>
          <a:srcRect r="16535"/>
          <a:stretch>
            <a:fillRect/>
          </a:stretch>
        </p:blipFill>
        <p:spPr bwMode="auto">
          <a:xfrm>
            <a:off x="2928926" y="3286124"/>
            <a:ext cx="2862008" cy="2571768"/>
          </a:xfrm>
          <a:prstGeom prst="rect">
            <a:avLst/>
          </a:prstGeom>
          <a:noFill/>
        </p:spPr>
      </p:pic>
      <p:pic>
        <p:nvPicPr>
          <p:cNvPr id="15380" name="Picture 20" descr="Картинки по запросу волк"/>
          <p:cNvPicPr>
            <a:picLocks noChangeAspect="1" noChangeArrowheads="1"/>
          </p:cNvPicPr>
          <p:nvPr/>
        </p:nvPicPr>
        <p:blipFill>
          <a:blip r:embed="rId6" cstate="print"/>
          <a:srcRect l="27682" t="8712"/>
          <a:stretch>
            <a:fillRect/>
          </a:stretch>
        </p:blipFill>
        <p:spPr bwMode="auto">
          <a:xfrm>
            <a:off x="5786446" y="1643050"/>
            <a:ext cx="3127942" cy="2571768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571472" y="4214818"/>
            <a:ext cx="2286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МЕДВЕДЬ</a:t>
            </a:r>
            <a:endParaRPr lang="ru-RU" sz="36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714744" y="5857892"/>
            <a:ext cx="13003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ЛИСА</a:t>
            </a:r>
            <a:endParaRPr lang="ru-RU" sz="36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786578" y="4214818"/>
            <a:ext cx="12929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ВОЛК</a:t>
            </a:r>
            <a:endParaRPr lang="ru-RU" sz="3600" b="1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Похожее изображе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1571612"/>
            <a:ext cx="3446342" cy="215263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omic Sans MS" pitchFamily="66" charset="0"/>
              </a:rPr>
              <a:t>Дикие животные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85786" y="4143380"/>
            <a:ext cx="2286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БЕЛКА</a:t>
            </a:r>
            <a:endParaRPr lang="ru-RU" sz="36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143372" y="6000768"/>
            <a:ext cx="7938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ЁЖ</a:t>
            </a:r>
            <a:endParaRPr lang="ru-RU" sz="36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643702" y="3857628"/>
            <a:ext cx="12859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ЛОСЬ</a:t>
            </a:r>
            <a:endParaRPr lang="ru-RU" sz="3600" b="1" dirty="0"/>
          </a:p>
        </p:txBody>
      </p:sp>
      <p:pic>
        <p:nvPicPr>
          <p:cNvPr id="17410" name="Picture 2" descr="Картинки по запросу белка"/>
          <p:cNvPicPr>
            <a:picLocks noChangeAspect="1" noChangeArrowheads="1"/>
          </p:cNvPicPr>
          <p:nvPr/>
        </p:nvPicPr>
        <p:blipFill>
          <a:blip r:embed="rId5" cstate="print"/>
          <a:srcRect r="21260"/>
          <a:stretch>
            <a:fillRect/>
          </a:stretch>
        </p:blipFill>
        <p:spPr bwMode="auto">
          <a:xfrm>
            <a:off x="214282" y="1500174"/>
            <a:ext cx="2789991" cy="2657476"/>
          </a:xfrm>
          <a:prstGeom prst="rect">
            <a:avLst/>
          </a:prstGeom>
          <a:noFill/>
        </p:spPr>
      </p:pic>
      <p:pic>
        <p:nvPicPr>
          <p:cNvPr id="17414" name="Picture 6" descr="Картинки по запросу еж"/>
          <p:cNvPicPr>
            <a:picLocks noChangeAspect="1" noChangeArrowheads="1"/>
          </p:cNvPicPr>
          <p:nvPr/>
        </p:nvPicPr>
        <p:blipFill>
          <a:blip r:embed="rId6" cstate="print"/>
          <a:srcRect l="6275" t="4679" r="9596" b="6239"/>
          <a:stretch>
            <a:fillRect/>
          </a:stretch>
        </p:blipFill>
        <p:spPr bwMode="auto">
          <a:xfrm>
            <a:off x="3143239" y="3786190"/>
            <a:ext cx="2880427" cy="216546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omic Sans MS" pitchFamily="66" charset="0"/>
              </a:rPr>
              <a:t>Дикие животные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57224" y="4071942"/>
            <a:ext cx="2286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ОЛЕНЬ</a:t>
            </a:r>
            <a:endParaRPr lang="ru-RU" sz="36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786446" y="3714752"/>
            <a:ext cx="31272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ДИКИЙ КАБАН</a:t>
            </a:r>
            <a:endParaRPr lang="ru-RU" sz="36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929058" y="6211669"/>
            <a:ext cx="12516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ЗАЯЦ</a:t>
            </a:r>
            <a:endParaRPr lang="ru-RU" sz="3600" b="1" dirty="0"/>
          </a:p>
        </p:txBody>
      </p:sp>
      <p:pic>
        <p:nvPicPr>
          <p:cNvPr id="22530" name="Picture 2" descr="Картинки по запросу олень"/>
          <p:cNvPicPr>
            <a:picLocks noChangeAspect="1" noChangeArrowheads="1"/>
          </p:cNvPicPr>
          <p:nvPr/>
        </p:nvPicPr>
        <p:blipFill>
          <a:blip r:embed="rId4"/>
          <a:srcRect l="7382" r="18455"/>
          <a:stretch>
            <a:fillRect/>
          </a:stretch>
        </p:blipFill>
        <p:spPr bwMode="auto">
          <a:xfrm>
            <a:off x="214282" y="1214422"/>
            <a:ext cx="2844553" cy="2876642"/>
          </a:xfrm>
          <a:prstGeom prst="rect">
            <a:avLst/>
          </a:prstGeom>
          <a:noFill/>
        </p:spPr>
      </p:pic>
      <p:pic>
        <p:nvPicPr>
          <p:cNvPr id="22536" name="Picture 8" descr="Картинки по запросу заяц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3857628"/>
            <a:ext cx="2786082" cy="2257887"/>
          </a:xfrm>
          <a:prstGeom prst="rect">
            <a:avLst/>
          </a:prstGeom>
          <a:noFill/>
        </p:spPr>
      </p:pic>
      <p:pic>
        <p:nvPicPr>
          <p:cNvPr id="35842" name="Picture 2" descr="Картинки по запросу дикий кабан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86446" y="1214422"/>
            <a:ext cx="3103131" cy="2545537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omic Sans MS" pitchFamily="66" charset="0"/>
              </a:rPr>
              <a:t>Дикие животные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57224" y="4071942"/>
            <a:ext cx="2286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ОРЁЛ</a:t>
            </a:r>
            <a:endParaRPr lang="ru-RU" sz="36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429388" y="4071942"/>
            <a:ext cx="2164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КУКУШКА</a:t>
            </a:r>
            <a:endParaRPr lang="ru-RU" sz="36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929058" y="6211669"/>
            <a:ext cx="16049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ВОРОН</a:t>
            </a:r>
            <a:endParaRPr lang="ru-RU" sz="3600" b="1" dirty="0"/>
          </a:p>
        </p:txBody>
      </p:sp>
      <p:pic>
        <p:nvPicPr>
          <p:cNvPr id="29698" name="Picture 2" descr="Картинки по запросу ОРЕЛ"/>
          <p:cNvPicPr>
            <a:picLocks noChangeAspect="1" noChangeArrowheads="1"/>
          </p:cNvPicPr>
          <p:nvPr/>
        </p:nvPicPr>
        <p:blipFill>
          <a:blip r:embed="rId4"/>
          <a:srcRect l="24567" b="4199"/>
          <a:stretch>
            <a:fillRect/>
          </a:stretch>
        </p:blipFill>
        <p:spPr bwMode="auto">
          <a:xfrm>
            <a:off x="214282" y="1357298"/>
            <a:ext cx="2810840" cy="2677371"/>
          </a:xfrm>
          <a:prstGeom prst="rect">
            <a:avLst/>
          </a:prstGeom>
          <a:noFill/>
        </p:spPr>
      </p:pic>
      <p:pic>
        <p:nvPicPr>
          <p:cNvPr id="29700" name="Picture 4" descr="Картинки по запросу КУКУШКА"/>
          <p:cNvPicPr>
            <a:picLocks noChangeAspect="1" noChangeArrowheads="1"/>
          </p:cNvPicPr>
          <p:nvPr/>
        </p:nvPicPr>
        <p:blipFill>
          <a:blip r:embed="rId5"/>
          <a:srcRect l="22362"/>
          <a:stretch>
            <a:fillRect/>
          </a:stretch>
        </p:blipFill>
        <p:spPr bwMode="auto">
          <a:xfrm>
            <a:off x="6215074" y="1285860"/>
            <a:ext cx="2658177" cy="2739084"/>
          </a:xfrm>
          <a:prstGeom prst="rect">
            <a:avLst/>
          </a:prstGeom>
          <a:noFill/>
        </p:spPr>
      </p:pic>
      <p:pic>
        <p:nvPicPr>
          <p:cNvPr id="29704" name="Picture 8" descr="Картинки по запросу ворон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3857628"/>
            <a:ext cx="3524396" cy="235743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357166"/>
            <a:ext cx="7772400" cy="1470025"/>
          </a:xfrm>
        </p:spPr>
        <p:txBody>
          <a:bodyPr/>
          <a:lstStyle/>
          <a:p>
            <a:r>
              <a:rPr lang="ru-RU" b="1" i="1" dirty="0" smtClean="0">
                <a:latin typeface="Comic Sans MS" pitchFamily="66" charset="0"/>
              </a:rPr>
              <a:t>МОЛОДЦЫ!</a:t>
            </a:r>
            <a:endParaRPr lang="ru-RU" b="1" i="1" dirty="0">
              <a:latin typeface="Comic Sans MS" pitchFamily="66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428728" y="1857364"/>
            <a:ext cx="6400800" cy="1752600"/>
          </a:xfrm>
        </p:spPr>
        <p:txBody>
          <a:bodyPr/>
          <a:lstStyle/>
          <a:p>
            <a:r>
              <a:rPr lang="ru-RU" b="1" i="1" dirty="0" smtClean="0">
                <a:solidFill>
                  <a:schemeClr val="tx1"/>
                </a:solidFill>
                <a:latin typeface="Comic Sans MS" pitchFamily="66" charset="0"/>
              </a:rPr>
              <a:t>Ребята, вы знаете диких животных!</a:t>
            </a:r>
            <a:endParaRPr lang="ru-RU" b="1" i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53250" name="Picture 2" descr="Картинки по запросу молодцы смайли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3357562"/>
            <a:ext cx="3714776" cy="2966017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511</Words>
  <Application>Microsoft Office PowerPoint</Application>
  <PresentationFormat>Экран (4:3)</PresentationFormat>
  <Paragraphs>160</Paragraphs>
  <Slides>38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ДИКИЕ И ДОМАШНИЕ ЖИВОТНЫЕ</vt:lpstr>
      <vt:lpstr>Животные</vt:lpstr>
      <vt:lpstr>Дикие животные</vt:lpstr>
      <vt:lpstr>Дикие животные</vt:lpstr>
      <vt:lpstr>Дикие животные</vt:lpstr>
      <vt:lpstr>Дикие животные</vt:lpstr>
      <vt:lpstr>Дикие животные</vt:lpstr>
      <vt:lpstr>Дикие животные</vt:lpstr>
      <vt:lpstr>МОЛОДЦЫ!</vt:lpstr>
      <vt:lpstr>Жилище диких животных</vt:lpstr>
      <vt:lpstr>Жилище диких животных</vt:lpstr>
      <vt:lpstr>Жилище диких животных</vt:lpstr>
      <vt:lpstr>Жилище диких животных</vt:lpstr>
      <vt:lpstr>Дётеныши диких животных</vt:lpstr>
      <vt:lpstr>Загадки «Дикие животные»</vt:lpstr>
      <vt:lpstr>КАКИЕ ВЫ УМНЫЕ! </vt:lpstr>
      <vt:lpstr>Домашние животные</vt:lpstr>
      <vt:lpstr>Домашние животные</vt:lpstr>
      <vt:lpstr>Домашние животные</vt:lpstr>
      <vt:lpstr>Домашние животные</vt:lpstr>
      <vt:lpstr>Домашние животные</vt:lpstr>
      <vt:lpstr>Домашние животные</vt:lpstr>
      <vt:lpstr>МОЛОДЦЫ!</vt:lpstr>
      <vt:lpstr>Жилище домашних животных</vt:lpstr>
      <vt:lpstr>Жилище домашних животных</vt:lpstr>
      <vt:lpstr>Жилище домашних животных</vt:lpstr>
      <vt:lpstr>Жилище домашних животных</vt:lpstr>
      <vt:lpstr>Жилище домашних животных</vt:lpstr>
      <vt:lpstr>Детёныши домашних животных</vt:lpstr>
      <vt:lpstr>Кроссворд «Домашние животные» </vt:lpstr>
      <vt:lpstr>Кроссворд «Домашние животные» </vt:lpstr>
      <vt:lpstr>Кроссворд «Домашние животные» </vt:lpstr>
      <vt:lpstr>Кроссворд «Домашние животные» </vt:lpstr>
      <vt:lpstr>Кроссворд «Домашние животные» </vt:lpstr>
      <vt:lpstr>ЗДОРОВО! </vt:lpstr>
      <vt:lpstr>Сравните и сделайте вывод</vt:lpstr>
      <vt:lpstr>БЕРЕГИТЕ ЖИВОТНЫХ!</vt:lpstr>
      <vt:lpstr>СПАСИБО, РЕБЯТА! ВЫ ВСЕ МОЛОДЦЫ! 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ДИКИЕ И ДОМАШНИЕ ЖИВОТНЫЕ</dc:title>
  <dc:creator>Сандра</dc:creator>
  <cp:lastModifiedBy>Сандра</cp:lastModifiedBy>
  <cp:revision>162</cp:revision>
  <dcterms:created xsi:type="dcterms:W3CDTF">2016-11-27T18:07:24Z</dcterms:created>
  <dcterms:modified xsi:type="dcterms:W3CDTF">2020-04-01T16:31:48Z</dcterms:modified>
</cp:coreProperties>
</file>