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1" r:id="rId1"/>
    <p:sldMasterId id="2147483933" r:id="rId2"/>
  </p:sldMasterIdLst>
  <p:sldIdLst>
    <p:sldId id="256" r:id="rId3"/>
    <p:sldId id="270" r:id="rId4"/>
    <p:sldId id="271" r:id="rId5"/>
    <p:sldId id="257" r:id="rId6"/>
    <p:sldId id="258" r:id="rId7"/>
    <p:sldId id="265" r:id="rId8"/>
    <p:sldId id="266" r:id="rId9"/>
    <p:sldId id="267" r:id="rId10"/>
    <p:sldId id="268" r:id="rId11"/>
    <p:sldId id="261" r:id="rId12"/>
    <p:sldId id="262" r:id="rId13"/>
    <p:sldId id="263" r:id="rId14"/>
    <p:sldId id="264" r:id="rId15"/>
    <p:sldId id="277" r:id="rId16"/>
    <p:sldId id="276" r:id="rId17"/>
    <p:sldId id="269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47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74B5-93A5-4A19-9C59-BA4A479CB0C9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0760-D831-4D13-87AD-2C0B02D93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135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74B5-93A5-4A19-9C59-BA4A479CB0C9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0760-D831-4D13-87AD-2C0B02D93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73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74B5-93A5-4A19-9C59-BA4A479CB0C9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0760-D831-4D13-87AD-2C0B02D93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841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74B5-93A5-4A19-9C59-BA4A479CB0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0760-D831-4D13-87AD-2C0B02D937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326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74B5-93A5-4A19-9C59-BA4A479CB0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0760-D831-4D13-87AD-2C0B02D937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434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74B5-93A5-4A19-9C59-BA4A479CB0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0760-D831-4D13-87AD-2C0B02D937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725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74B5-93A5-4A19-9C59-BA4A479CB0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0760-D831-4D13-87AD-2C0B02D937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52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74B5-93A5-4A19-9C59-BA4A479CB0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0760-D831-4D13-87AD-2C0B02D937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718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74B5-93A5-4A19-9C59-BA4A479CB0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0760-D831-4D13-87AD-2C0B02D937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8339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74B5-93A5-4A19-9C59-BA4A479CB0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0760-D831-4D13-87AD-2C0B02D937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9993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74B5-93A5-4A19-9C59-BA4A479CB0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0760-D831-4D13-87AD-2C0B02D937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822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74B5-93A5-4A19-9C59-BA4A479CB0C9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0760-D831-4D13-87AD-2C0B02D93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1280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74B5-93A5-4A19-9C59-BA4A479CB0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0760-D831-4D13-87AD-2C0B02D937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2328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74B5-93A5-4A19-9C59-BA4A479CB0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0760-D831-4D13-87AD-2C0B02D937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2770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74B5-93A5-4A19-9C59-BA4A479CB0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0760-D831-4D13-87AD-2C0B02D937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737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74B5-93A5-4A19-9C59-BA4A479CB0C9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0760-D831-4D13-87AD-2C0B02D93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791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74B5-93A5-4A19-9C59-BA4A479CB0C9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0760-D831-4D13-87AD-2C0B02D93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40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74B5-93A5-4A19-9C59-BA4A479CB0C9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0760-D831-4D13-87AD-2C0B02D93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801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74B5-93A5-4A19-9C59-BA4A479CB0C9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0760-D831-4D13-87AD-2C0B02D93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270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74B5-93A5-4A19-9C59-BA4A479CB0C9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0760-D831-4D13-87AD-2C0B02D93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9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74B5-93A5-4A19-9C59-BA4A479CB0C9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0760-D831-4D13-87AD-2C0B02D93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615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74B5-93A5-4A19-9C59-BA4A479CB0C9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0760-D831-4D13-87AD-2C0B02D93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590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874B5-93A5-4A19-9C59-BA4A479CB0C9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F0760-D831-4D13-87AD-2C0B02D937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97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874B5-93A5-4A19-9C59-BA4A479CB0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F0760-D831-4D13-87AD-2C0B02D937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697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361714"/>
          </a:xfrm>
        </p:spPr>
        <p:txBody>
          <a:bodyPr/>
          <a:lstStyle/>
          <a:p>
            <a:r>
              <a:rPr lang="ru-RU" dirty="0"/>
              <a:t>Развитие внимания для учеников </a:t>
            </a:r>
            <a:br>
              <a:rPr lang="ru-RU" dirty="0"/>
            </a:br>
            <a:r>
              <a:rPr lang="ru-RU" dirty="0"/>
              <a:t>1-2 классов</a:t>
            </a:r>
          </a:p>
        </p:txBody>
      </p:sp>
    </p:spTree>
    <p:extLst>
      <p:ext uri="{BB962C8B-B14F-4D97-AF65-F5344CB8AC3E}">
        <p14:creationId xmlns:p14="http://schemas.microsoft.com/office/powerpoint/2010/main" val="141794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Внимательно рассмотри картинки и найди 5 отличий.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263" y="1018346"/>
            <a:ext cx="5559753" cy="5559753"/>
          </a:xfrm>
        </p:spPr>
      </p:pic>
    </p:spTree>
    <p:extLst>
      <p:ext uri="{BB962C8B-B14F-4D97-AF65-F5344CB8AC3E}">
        <p14:creationId xmlns:p14="http://schemas.microsoft.com/office/powerpoint/2010/main" val="3193707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Проверь себя: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733" y="1027906"/>
            <a:ext cx="5559753" cy="5559753"/>
          </a:xfrm>
        </p:spPr>
      </p:pic>
    </p:spTree>
    <p:extLst>
      <p:ext uri="{BB962C8B-B14F-4D97-AF65-F5344CB8AC3E}">
        <p14:creationId xmlns:p14="http://schemas.microsoft.com/office/powerpoint/2010/main" val="3717565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Внимательно рассмотри картинки и найди 12 отличий.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724" y="1702088"/>
            <a:ext cx="7656276" cy="535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743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00787" y="1689752"/>
            <a:ext cx="7591213" cy="535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380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807" y="1117066"/>
            <a:ext cx="1209524" cy="12476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776" y="1143048"/>
            <a:ext cx="1209524" cy="12476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775" y="2976441"/>
            <a:ext cx="1209525" cy="12476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807" y="2976442"/>
            <a:ext cx="1209524" cy="12476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5422" y="58269"/>
            <a:ext cx="120102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Посмотрите внимательно на загадки, отгадайте какое число скрыто за каждым героем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Смешариков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Будь внимательным.  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744" y="4809834"/>
            <a:ext cx="1155748" cy="12502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807" y="4809835"/>
            <a:ext cx="1209524" cy="124761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775" y="4809834"/>
            <a:ext cx="1209525" cy="124761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65078" y="5018144"/>
            <a:ext cx="594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prstClr val="black"/>
                </a:solidFill>
              </a:rPr>
              <a:t>+</a:t>
            </a:r>
            <a:endParaRPr lang="ru-RU" sz="48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57753" y="3184751"/>
            <a:ext cx="594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prstClr val="black"/>
                </a:solidFill>
              </a:rPr>
              <a:t>+</a:t>
            </a:r>
            <a:endParaRPr lang="ru-RU" sz="48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57753" y="1351358"/>
            <a:ext cx="594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prstClr val="black"/>
                </a:solidFill>
              </a:rPr>
              <a:t>+</a:t>
            </a:r>
            <a:endParaRPr lang="ru-RU" sz="48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58795" y="5018144"/>
            <a:ext cx="594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prstClr val="black"/>
                </a:solidFill>
              </a:rPr>
              <a:t>+</a:t>
            </a:r>
            <a:endParaRPr lang="ru-RU" sz="48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38526" y="1351358"/>
            <a:ext cx="594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prstClr val="black"/>
                </a:solidFill>
              </a:rPr>
              <a:t>=</a:t>
            </a:r>
            <a:endParaRPr lang="ru-RU" sz="48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38526" y="3184750"/>
            <a:ext cx="594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prstClr val="black"/>
                </a:solidFill>
              </a:rPr>
              <a:t>=</a:t>
            </a:r>
            <a:endParaRPr lang="ru-RU" sz="4800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48264" y="5018143"/>
            <a:ext cx="594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prstClr val="black"/>
                </a:solidFill>
              </a:rPr>
              <a:t>=</a:t>
            </a:r>
            <a:endParaRPr lang="ru-RU" sz="4800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53744" y="1233043"/>
            <a:ext cx="13384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24082" y="3092416"/>
            <a:ext cx="13384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63936" y="4925809"/>
            <a:ext cx="13384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6407" y="1143046"/>
            <a:ext cx="1209524" cy="124761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6406" y="2976437"/>
            <a:ext cx="1209525" cy="124761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0183" y="4807210"/>
            <a:ext cx="1155748" cy="125024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0519482" y="1356218"/>
            <a:ext cx="594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prstClr val="black"/>
                </a:solidFill>
              </a:rPr>
              <a:t>=</a:t>
            </a:r>
            <a:endParaRPr lang="ru-RU" sz="4800" dirty="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519483" y="3158847"/>
            <a:ext cx="594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prstClr val="black"/>
                </a:solidFill>
              </a:rPr>
              <a:t>=</a:t>
            </a:r>
            <a:endParaRPr lang="ru-RU" sz="4800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632755" y="5018143"/>
            <a:ext cx="594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prstClr val="black"/>
                </a:solidFill>
              </a:rPr>
              <a:t>=</a:t>
            </a:r>
            <a:endParaRPr lang="ru-RU" sz="4800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545931" y="1259023"/>
            <a:ext cx="13384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584929" y="3032122"/>
            <a:ext cx="13384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584929" y="4924499"/>
            <a:ext cx="13384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169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807" y="1117066"/>
            <a:ext cx="1209524" cy="12476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776" y="1143048"/>
            <a:ext cx="1209524" cy="12476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775" y="2976441"/>
            <a:ext cx="1209525" cy="12476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807" y="2976442"/>
            <a:ext cx="1209524" cy="12476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" y="265524"/>
            <a:ext cx="120102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 себя!</a:t>
            </a:r>
          </a:p>
          <a:p>
            <a:pPr algn="ctr"/>
            <a:endParaRPr lang="ru-RU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744" y="4809834"/>
            <a:ext cx="1155748" cy="12502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807" y="4809835"/>
            <a:ext cx="1209524" cy="124761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775" y="4809834"/>
            <a:ext cx="1209525" cy="124761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65078" y="5018144"/>
            <a:ext cx="594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prstClr val="black"/>
                </a:solidFill>
              </a:rPr>
              <a:t>+</a:t>
            </a:r>
            <a:endParaRPr lang="ru-RU" sz="48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57753" y="3184751"/>
            <a:ext cx="594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prstClr val="black"/>
                </a:solidFill>
              </a:rPr>
              <a:t>+</a:t>
            </a:r>
            <a:endParaRPr lang="ru-RU" sz="48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57753" y="1351358"/>
            <a:ext cx="594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prstClr val="black"/>
                </a:solidFill>
              </a:rPr>
              <a:t>+</a:t>
            </a:r>
            <a:endParaRPr lang="ru-RU" sz="48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58795" y="5018144"/>
            <a:ext cx="594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prstClr val="black"/>
                </a:solidFill>
              </a:rPr>
              <a:t>+</a:t>
            </a:r>
            <a:endParaRPr lang="ru-RU" sz="48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38526" y="1351358"/>
            <a:ext cx="594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prstClr val="black"/>
                </a:solidFill>
              </a:rPr>
              <a:t>=</a:t>
            </a:r>
            <a:endParaRPr lang="ru-RU" sz="48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38526" y="3184750"/>
            <a:ext cx="594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prstClr val="black"/>
                </a:solidFill>
              </a:rPr>
              <a:t>=</a:t>
            </a:r>
            <a:endParaRPr lang="ru-RU" sz="4800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48264" y="5018143"/>
            <a:ext cx="594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prstClr val="black"/>
                </a:solidFill>
              </a:rPr>
              <a:t>=</a:t>
            </a:r>
            <a:endParaRPr lang="ru-RU" sz="4800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53744" y="1233043"/>
            <a:ext cx="13384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24082" y="3092416"/>
            <a:ext cx="13384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63936" y="4925809"/>
            <a:ext cx="13384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6407" y="1143046"/>
            <a:ext cx="1209524" cy="124761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6406" y="2976437"/>
            <a:ext cx="1209525" cy="124761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0183" y="4807210"/>
            <a:ext cx="1155748" cy="125024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0519482" y="1356218"/>
            <a:ext cx="594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prstClr val="black"/>
                </a:solidFill>
              </a:rPr>
              <a:t>=</a:t>
            </a:r>
            <a:endParaRPr lang="ru-RU" sz="4800" dirty="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519483" y="3158847"/>
            <a:ext cx="594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prstClr val="black"/>
                </a:solidFill>
              </a:rPr>
              <a:t>=</a:t>
            </a:r>
            <a:endParaRPr lang="ru-RU" sz="4800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632755" y="5018143"/>
            <a:ext cx="594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prstClr val="black"/>
                </a:solidFill>
              </a:rPr>
              <a:t>=</a:t>
            </a:r>
            <a:endParaRPr lang="ru-RU" sz="4800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545931" y="1259023"/>
            <a:ext cx="13384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584929" y="3032122"/>
            <a:ext cx="13384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671848" y="4924499"/>
            <a:ext cx="13384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993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8883" y="1992219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Спасибо за работу!</a:t>
            </a:r>
          </a:p>
        </p:txBody>
      </p:sp>
    </p:spTree>
    <p:extLst>
      <p:ext uri="{BB962C8B-B14F-4D97-AF65-F5344CB8AC3E}">
        <p14:creationId xmlns:p14="http://schemas.microsoft.com/office/powerpoint/2010/main" val="2616288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«Расшифровываем слова»</a:t>
            </a:r>
            <a:b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Требуется, пользуясь кодом, расшифровать слова. Для этого следует сначала решить пример. Полученный ответ найти в кодовой таблице. Букву, соответствующую данной цифре, записать в карточку и т. д. Если примеры решены правильно, то можно будет прочесть получившееся слово.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627" y="1871796"/>
            <a:ext cx="1353429" cy="493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38200" y="2452682"/>
          <a:ext cx="3384063" cy="801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007">
                  <a:extLst>
                    <a:ext uri="{9D8B030D-6E8A-4147-A177-3AD203B41FA5}">
                      <a16:colId xmlns:a16="http://schemas.microsoft.com/office/drawing/2014/main" val="2658312577"/>
                    </a:ext>
                  </a:extLst>
                </a:gridCol>
                <a:gridCol w="376007">
                  <a:extLst>
                    <a:ext uri="{9D8B030D-6E8A-4147-A177-3AD203B41FA5}">
                      <a16:colId xmlns:a16="http://schemas.microsoft.com/office/drawing/2014/main" val="2498454761"/>
                    </a:ext>
                  </a:extLst>
                </a:gridCol>
                <a:gridCol w="376007">
                  <a:extLst>
                    <a:ext uri="{9D8B030D-6E8A-4147-A177-3AD203B41FA5}">
                      <a16:colId xmlns:a16="http://schemas.microsoft.com/office/drawing/2014/main" val="3380816210"/>
                    </a:ext>
                  </a:extLst>
                </a:gridCol>
                <a:gridCol w="376007">
                  <a:extLst>
                    <a:ext uri="{9D8B030D-6E8A-4147-A177-3AD203B41FA5}">
                      <a16:colId xmlns:a16="http://schemas.microsoft.com/office/drawing/2014/main" val="1439019720"/>
                    </a:ext>
                  </a:extLst>
                </a:gridCol>
                <a:gridCol w="376007">
                  <a:extLst>
                    <a:ext uri="{9D8B030D-6E8A-4147-A177-3AD203B41FA5}">
                      <a16:colId xmlns:a16="http://schemas.microsoft.com/office/drawing/2014/main" val="1238732410"/>
                    </a:ext>
                  </a:extLst>
                </a:gridCol>
                <a:gridCol w="376007">
                  <a:extLst>
                    <a:ext uri="{9D8B030D-6E8A-4147-A177-3AD203B41FA5}">
                      <a16:colId xmlns:a16="http://schemas.microsoft.com/office/drawing/2014/main" val="1817637715"/>
                    </a:ext>
                  </a:extLst>
                </a:gridCol>
                <a:gridCol w="376007">
                  <a:extLst>
                    <a:ext uri="{9D8B030D-6E8A-4147-A177-3AD203B41FA5}">
                      <a16:colId xmlns:a16="http://schemas.microsoft.com/office/drawing/2014/main" val="1909851714"/>
                    </a:ext>
                  </a:extLst>
                </a:gridCol>
                <a:gridCol w="376007">
                  <a:extLst>
                    <a:ext uri="{9D8B030D-6E8A-4147-A177-3AD203B41FA5}">
                      <a16:colId xmlns:a16="http://schemas.microsoft.com/office/drawing/2014/main" val="837379299"/>
                    </a:ext>
                  </a:extLst>
                </a:gridCol>
                <a:gridCol w="376007">
                  <a:extLst>
                    <a:ext uri="{9D8B030D-6E8A-4147-A177-3AD203B41FA5}">
                      <a16:colId xmlns:a16="http://schemas.microsoft.com/office/drawing/2014/main" val="3155950646"/>
                    </a:ext>
                  </a:extLst>
                </a:gridCol>
              </a:tblGrid>
              <a:tr h="40070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762342"/>
                  </a:ext>
                </a:extLst>
              </a:tr>
              <a:tr h="40070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1681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197" y="3366032"/>
            <a:ext cx="1254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Карточка 1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838197" y="3736061"/>
          <a:ext cx="3349878" cy="7343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8313">
                  <a:extLst>
                    <a:ext uri="{9D8B030D-6E8A-4147-A177-3AD203B41FA5}">
                      <a16:colId xmlns:a16="http://schemas.microsoft.com/office/drawing/2014/main" val="2255410711"/>
                    </a:ext>
                  </a:extLst>
                </a:gridCol>
                <a:gridCol w="558313">
                  <a:extLst>
                    <a:ext uri="{9D8B030D-6E8A-4147-A177-3AD203B41FA5}">
                      <a16:colId xmlns:a16="http://schemas.microsoft.com/office/drawing/2014/main" val="2034676682"/>
                    </a:ext>
                  </a:extLst>
                </a:gridCol>
                <a:gridCol w="558313">
                  <a:extLst>
                    <a:ext uri="{9D8B030D-6E8A-4147-A177-3AD203B41FA5}">
                      <a16:colId xmlns:a16="http://schemas.microsoft.com/office/drawing/2014/main" val="1271003222"/>
                    </a:ext>
                  </a:extLst>
                </a:gridCol>
                <a:gridCol w="558313">
                  <a:extLst>
                    <a:ext uri="{9D8B030D-6E8A-4147-A177-3AD203B41FA5}">
                      <a16:colId xmlns:a16="http://schemas.microsoft.com/office/drawing/2014/main" val="758516733"/>
                    </a:ext>
                  </a:extLst>
                </a:gridCol>
                <a:gridCol w="558313">
                  <a:extLst>
                    <a:ext uri="{9D8B030D-6E8A-4147-A177-3AD203B41FA5}">
                      <a16:colId xmlns:a16="http://schemas.microsoft.com/office/drawing/2014/main" val="3234708070"/>
                    </a:ext>
                  </a:extLst>
                </a:gridCol>
                <a:gridCol w="558313">
                  <a:extLst>
                    <a:ext uri="{9D8B030D-6E8A-4147-A177-3AD203B41FA5}">
                      <a16:colId xmlns:a16="http://schemas.microsoft.com/office/drawing/2014/main" val="2002631524"/>
                    </a:ext>
                  </a:extLst>
                </a:gridCol>
              </a:tblGrid>
              <a:tr h="36717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5-2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10-4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3+2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12-8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14-7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18-9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915735"/>
                  </a:ext>
                </a:extLst>
              </a:tr>
              <a:tr h="367177"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87684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86651" y="3366032"/>
            <a:ext cx="1254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Карточка 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197" y="4583056"/>
            <a:ext cx="1254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Карточка 2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838197" y="4952388"/>
          <a:ext cx="334988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976">
                  <a:extLst>
                    <a:ext uri="{9D8B030D-6E8A-4147-A177-3AD203B41FA5}">
                      <a16:colId xmlns:a16="http://schemas.microsoft.com/office/drawing/2014/main" val="1442408659"/>
                    </a:ext>
                  </a:extLst>
                </a:gridCol>
                <a:gridCol w="669976">
                  <a:extLst>
                    <a:ext uri="{9D8B030D-6E8A-4147-A177-3AD203B41FA5}">
                      <a16:colId xmlns:a16="http://schemas.microsoft.com/office/drawing/2014/main" val="939913913"/>
                    </a:ext>
                  </a:extLst>
                </a:gridCol>
                <a:gridCol w="669976">
                  <a:extLst>
                    <a:ext uri="{9D8B030D-6E8A-4147-A177-3AD203B41FA5}">
                      <a16:colId xmlns:a16="http://schemas.microsoft.com/office/drawing/2014/main" val="142232281"/>
                    </a:ext>
                  </a:extLst>
                </a:gridCol>
                <a:gridCol w="669976">
                  <a:extLst>
                    <a:ext uri="{9D8B030D-6E8A-4147-A177-3AD203B41FA5}">
                      <a16:colId xmlns:a16="http://schemas.microsoft.com/office/drawing/2014/main" val="3221871558"/>
                    </a:ext>
                  </a:extLst>
                </a:gridCol>
                <a:gridCol w="669976">
                  <a:extLst>
                    <a:ext uri="{9D8B030D-6E8A-4147-A177-3AD203B41FA5}">
                      <a16:colId xmlns:a16="http://schemas.microsoft.com/office/drawing/2014/main" val="12251516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10-3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2+2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4+5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7-5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10-5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078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828637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47727"/>
              </p:ext>
            </p:extLst>
          </p:nvPr>
        </p:nvGraphicFramePr>
        <p:xfrm>
          <a:off x="4725604" y="3735364"/>
          <a:ext cx="200992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976">
                  <a:extLst>
                    <a:ext uri="{9D8B030D-6E8A-4147-A177-3AD203B41FA5}">
                      <a16:colId xmlns:a16="http://schemas.microsoft.com/office/drawing/2014/main" val="1442408659"/>
                    </a:ext>
                  </a:extLst>
                </a:gridCol>
                <a:gridCol w="669976">
                  <a:extLst>
                    <a:ext uri="{9D8B030D-6E8A-4147-A177-3AD203B41FA5}">
                      <a16:colId xmlns:a16="http://schemas.microsoft.com/office/drawing/2014/main" val="939913913"/>
                    </a:ext>
                  </a:extLst>
                </a:gridCol>
                <a:gridCol w="669976">
                  <a:extLst>
                    <a:ext uri="{9D8B030D-6E8A-4147-A177-3AD203B41FA5}">
                      <a16:colId xmlns:a16="http://schemas.microsoft.com/office/drawing/2014/main" val="1422322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7-4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5+3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7-2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078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828637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215545" y="3368323"/>
            <a:ext cx="1254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Карточка 5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7215545" y="3735364"/>
          <a:ext cx="374845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742">
                  <a:extLst>
                    <a:ext uri="{9D8B030D-6E8A-4147-A177-3AD203B41FA5}">
                      <a16:colId xmlns:a16="http://schemas.microsoft.com/office/drawing/2014/main" val="1442408659"/>
                    </a:ext>
                  </a:extLst>
                </a:gridCol>
                <a:gridCol w="624742">
                  <a:extLst>
                    <a:ext uri="{9D8B030D-6E8A-4147-A177-3AD203B41FA5}">
                      <a16:colId xmlns:a16="http://schemas.microsoft.com/office/drawing/2014/main" val="939913913"/>
                    </a:ext>
                  </a:extLst>
                </a:gridCol>
                <a:gridCol w="624742">
                  <a:extLst>
                    <a:ext uri="{9D8B030D-6E8A-4147-A177-3AD203B41FA5}">
                      <a16:colId xmlns:a16="http://schemas.microsoft.com/office/drawing/2014/main" val="142232281"/>
                    </a:ext>
                  </a:extLst>
                </a:gridCol>
                <a:gridCol w="624742">
                  <a:extLst>
                    <a:ext uri="{9D8B030D-6E8A-4147-A177-3AD203B41FA5}">
                      <a16:colId xmlns:a16="http://schemas.microsoft.com/office/drawing/2014/main" val="3221871558"/>
                    </a:ext>
                  </a:extLst>
                </a:gridCol>
                <a:gridCol w="624742">
                  <a:extLst>
                    <a:ext uri="{9D8B030D-6E8A-4147-A177-3AD203B41FA5}">
                      <a16:colId xmlns:a16="http://schemas.microsoft.com/office/drawing/2014/main" val="1225151655"/>
                    </a:ext>
                  </a:extLst>
                </a:gridCol>
                <a:gridCol w="624742">
                  <a:extLst>
                    <a:ext uri="{9D8B030D-6E8A-4147-A177-3AD203B41FA5}">
                      <a16:colId xmlns:a16="http://schemas.microsoft.com/office/drawing/2014/main" val="23849726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5+2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10-4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12-3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5-4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5-3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8-3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078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828637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641727"/>
              </p:ext>
            </p:extLst>
          </p:nvPr>
        </p:nvGraphicFramePr>
        <p:xfrm>
          <a:off x="4721122" y="4952388"/>
          <a:ext cx="200992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976">
                  <a:extLst>
                    <a:ext uri="{9D8B030D-6E8A-4147-A177-3AD203B41FA5}">
                      <a16:colId xmlns:a16="http://schemas.microsoft.com/office/drawing/2014/main" val="1442408659"/>
                    </a:ext>
                  </a:extLst>
                </a:gridCol>
                <a:gridCol w="669976">
                  <a:extLst>
                    <a:ext uri="{9D8B030D-6E8A-4147-A177-3AD203B41FA5}">
                      <a16:colId xmlns:a16="http://schemas.microsoft.com/office/drawing/2014/main" val="939913913"/>
                    </a:ext>
                  </a:extLst>
                </a:gridCol>
                <a:gridCol w="669976">
                  <a:extLst>
                    <a:ext uri="{9D8B030D-6E8A-4147-A177-3AD203B41FA5}">
                      <a16:colId xmlns:a16="http://schemas.microsoft.com/office/drawing/2014/main" val="1422322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4-3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6-4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12-7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078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828637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586651" y="4583056"/>
            <a:ext cx="1254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Карточка 4</a:t>
            </a:r>
          </a:p>
        </p:txBody>
      </p:sp>
    </p:spTree>
    <p:extLst>
      <p:ext uri="{BB962C8B-B14F-4D97-AF65-F5344CB8AC3E}">
        <p14:creationId xmlns:p14="http://schemas.microsoft.com/office/powerpoint/2010/main" val="725094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Проверь себя!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497" y="2111370"/>
            <a:ext cx="3853006" cy="377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4828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98938"/>
            <a:ext cx="10515600" cy="5878025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«Отыщи слово»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Просматривая последовательно буквы по строке, найди сколько сможешь слов, всего спряталось 14 слов.</a:t>
            </a:r>
          </a:p>
          <a:p>
            <a:endParaRPr lang="ru-RU" dirty="0"/>
          </a:p>
          <a:p>
            <a:pPr marL="0" indent="0" algn="just">
              <a:buNone/>
            </a:pPr>
            <a:r>
              <a:rPr lang="ru-RU" dirty="0"/>
              <a:t>ВПЫЛОАВРДВЕРЬЕЛОЖУКФНАЖАБАЖЭВАДАРВАЛДРЫВВОДАЫВЖЫСТУЛЬСШКЛЫШКОЛАЙЭЫГУРОКФМОКЭЙХЧНКЛКОТЬЫЦНКОАЧФДЦЫЭЩКОРОВАРЙЦМБИЬЧЯЕНГЮРДОМЮУДВЫСТУЧЕБНИКГЖЫЦМЗЪБФЦПЙЫОШНОСЬРЫШЕСЯЮРЫБАЯФЛКЮЦШСЛОНЙЦПЕГЪЮЫСГ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546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1837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К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«Отыщи слово»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50831"/>
            <a:ext cx="10515600" cy="392613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ВПЫЛОАВР</a:t>
            </a:r>
            <a:r>
              <a:rPr lang="ru-RU" dirty="0">
                <a:solidFill>
                  <a:srgbClr val="C00000"/>
                </a:solidFill>
              </a:rPr>
              <a:t>ДВЕРЬ</a:t>
            </a:r>
            <a:r>
              <a:rPr lang="ru-RU" dirty="0"/>
              <a:t>ЕЛО</a:t>
            </a:r>
            <a:r>
              <a:rPr lang="ru-RU" dirty="0">
                <a:solidFill>
                  <a:srgbClr val="C00000"/>
                </a:solidFill>
              </a:rPr>
              <a:t>ЖУК</a:t>
            </a:r>
            <a:r>
              <a:rPr lang="ru-RU" dirty="0"/>
              <a:t>ФНА</a:t>
            </a:r>
            <a:r>
              <a:rPr lang="ru-RU" dirty="0">
                <a:solidFill>
                  <a:srgbClr val="C00000"/>
                </a:solidFill>
              </a:rPr>
              <a:t>ЖАБА</a:t>
            </a:r>
            <a:r>
              <a:rPr lang="ru-RU" dirty="0"/>
              <a:t>ЖЭВА</a:t>
            </a:r>
            <a:r>
              <a:rPr lang="ru-RU" dirty="0">
                <a:solidFill>
                  <a:srgbClr val="C00000"/>
                </a:solidFill>
              </a:rPr>
              <a:t>ДАР</a:t>
            </a:r>
            <a:r>
              <a:rPr lang="ru-RU" dirty="0"/>
              <a:t>ВАЛДРЫВ</a:t>
            </a:r>
            <a:r>
              <a:rPr lang="ru-RU" dirty="0">
                <a:solidFill>
                  <a:srgbClr val="C00000"/>
                </a:solidFill>
              </a:rPr>
              <a:t>ВОДА</a:t>
            </a:r>
            <a:r>
              <a:rPr lang="ru-RU" dirty="0"/>
              <a:t>ЫВЖЙЫ</a:t>
            </a:r>
            <a:r>
              <a:rPr lang="ru-RU" dirty="0">
                <a:solidFill>
                  <a:srgbClr val="C00000"/>
                </a:solidFill>
              </a:rPr>
              <a:t>СТУЛ</a:t>
            </a:r>
            <a:r>
              <a:rPr lang="ru-RU" dirty="0"/>
              <a:t>ЬСШКЛЫШКОБЩЙЭЫГ</a:t>
            </a:r>
            <a:r>
              <a:rPr lang="ru-RU" dirty="0">
                <a:solidFill>
                  <a:srgbClr val="C00000"/>
                </a:solidFill>
              </a:rPr>
              <a:t>УРОК</a:t>
            </a:r>
            <a:r>
              <a:rPr lang="ru-RU" dirty="0"/>
              <a:t>ФМОКЭЙХЧНКЛ</a:t>
            </a:r>
            <a:r>
              <a:rPr lang="ru-RU" dirty="0">
                <a:solidFill>
                  <a:srgbClr val="C00000"/>
                </a:solidFill>
              </a:rPr>
              <a:t>КОТ</a:t>
            </a:r>
            <a:r>
              <a:rPr lang="ru-RU" dirty="0"/>
              <a:t>ЬЫЦНКОАЧФЗДЦЫЭЩ</a:t>
            </a:r>
            <a:r>
              <a:rPr lang="ru-RU" dirty="0">
                <a:solidFill>
                  <a:srgbClr val="C00000"/>
                </a:solidFill>
              </a:rPr>
              <a:t>КОРОВА</a:t>
            </a:r>
            <a:r>
              <a:rPr lang="ru-RU" dirty="0"/>
              <a:t>РЙЦМБИЬЧЯЕНГЮР</a:t>
            </a:r>
            <a:r>
              <a:rPr lang="ru-RU" dirty="0">
                <a:solidFill>
                  <a:srgbClr val="C00000"/>
                </a:solidFill>
              </a:rPr>
              <a:t>ДОМ</a:t>
            </a:r>
            <a:r>
              <a:rPr lang="ru-RU" dirty="0"/>
              <a:t>ЮУДВЫСТ</a:t>
            </a:r>
            <a:r>
              <a:rPr lang="ru-RU" dirty="0">
                <a:solidFill>
                  <a:srgbClr val="C00000"/>
                </a:solidFill>
              </a:rPr>
              <a:t>УЧЕБНИК</a:t>
            </a:r>
            <a:r>
              <a:rPr lang="ru-RU" dirty="0"/>
              <a:t>ГЖЫЦРМЗЪБФЦПЙЫОШ</a:t>
            </a:r>
            <a:r>
              <a:rPr lang="ru-RU" dirty="0">
                <a:solidFill>
                  <a:srgbClr val="C00000"/>
                </a:solidFill>
              </a:rPr>
              <a:t>НОС</a:t>
            </a:r>
            <a:r>
              <a:rPr lang="ru-RU" dirty="0"/>
              <a:t>ЬРЫШЕСЯЮ</a:t>
            </a:r>
            <a:r>
              <a:rPr lang="ru-RU" dirty="0">
                <a:solidFill>
                  <a:srgbClr val="C00000"/>
                </a:solidFill>
              </a:rPr>
              <a:t>РЫБА</a:t>
            </a:r>
            <a:r>
              <a:rPr lang="ru-RU" dirty="0"/>
              <a:t>ЯФЛКЮЦШ</a:t>
            </a:r>
            <a:r>
              <a:rPr lang="ru-RU" dirty="0">
                <a:solidFill>
                  <a:srgbClr val="C00000"/>
                </a:solidFill>
              </a:rPr>
              <a:t>СЛОН</a:t>
            </a:r>
            <a:r>
              <a:rPr lang="ru-RU" dirty="0"/>
              <a:t>ЙЦПЕГЪЮ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2979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662" y="224185"/>
            <a:ext cx="9724292" cy="631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58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815" y="1385033"/>
            <a:ext cx="10515600" cy="1024060"/>
          </a:xfrm>
        </p:spPr>
        <p:txBody>
          <a:bodyPr/>
          <a:lstStyle/>
          <a:p>
            <a:r>
              <a:rPr lang="ru-RU" dirty="0"/>
              <a:t>Ответ: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910" y="685800"/>
            <a:ext cx="9603337" cy="587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39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24" y="971637"/>
            <a:ext cx="10464645" cy="58863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23292" y="386862"/>
            <a:ext cx="8739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Помогите хомякам добраться до колеса</a:t>
            </a:r>
          </a:p>
        </p:txBody>
      </p:sp>
    </p:spTree>
    <p:extLst>
      <p:ext uri="{BB962C8B-B14F-4D97-AF65-F5344CB8AC3E}">
        <p14:creationId xmlns:p14="http://schemas.microsoft.com/office/powerpoint/2010/main" val="2775210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38" y="-32341"/>
            <a:ext cx="11676185" cy="689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6514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</TotalTime>
  <Words>226</Words>
  <Application>Microsoft Office PowerPoint</Application>
  <PresentationFormat>Широкоэкранный</PresentationFormat>
  <Paragraphs>95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1_Тема Office</vt:lpstr>
      <vt:lpstr>Развитие внимания для учеников  1-2 классов</vt:lpstr>
      <vt:lpstr>Игра «Расшифровываем слова» Требуется, пользуясь кодом, расшифровать слова. Для этого следует сначала решить пример. Полученный ответ найти в кодовой таблице. Букву, соответствующую данной цифре, записать в карточку и т. д. Если примеры решены правильно, то можно будет прочесть получившееся слово.</vt:lpstr>
      <vt:lpstr>Проверь себя!</vt:lpstr>
      <vt:lpstr>Презентация PowerPoint</vt:lpstr>
      <vt:lpstr>ОТВЕТ К «Отыщи слово» </vt:lpstr>
      <vt:lpstr>Презентация PowerPoint</vt:lpstr>
      <vt:lpstr>Ответ:</vt:lpstr>
      <vt:lpstr>Презентация PowerPoint</vt:lpstr>
      <vt:lpstr>Презентация PowerPoint</vt:lpstr>
      <vt:lpstr>Внимательно рассмотри картинки и найди 5 отличий. </vt:lpstr>
      <vt:lpstr>Проверь себя:</vt:lpstr>
      <vt:lpstr>Внимательно рассмотри картинки и найди 12 отличий.</vt:lpstr>
      <vt:lpstr>Презентация PowerPoint</vt:lpstr>
      <vt:lpstr>Презентация PowerPoint</vt:lpstr>
      <vt:lpstr>Презентация PowerPoint</vt:lpstr>
      <vt:lpstr>Спасибо за работу!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внимания  1-4 класс</dc:title>
  <dc:creator>Yeskov</dc:creator>
  <cp:lastModifiedBy>Dmitry Kichman</cp:lastModifiedBy>
  <cp:revision>20</cp:revision>
  <dcterms:created xsi:type="dcterms:W3CDTF">2020-04-17T01:25:30Z</dcterms:created>
  <dcterms:modified xsi:type="dcterms:W3CDTF">2020-04-19T19:48:18Z</dcterms:modified>
</cp:coreProperties>
</file>