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3" r:id="rId4"/>
    <p:sldId id="267" r:id="rId5"/>
    <p:sldId id="269" r:id="rId6"/>
    <p:sldId id="264" r:id="rId7"/>
    <p:sldId id="257" r:id="rId8"/>
    <p:sldId id="258" r:id="rId9"/>
    <p:sldId id="261" r:id="rId10"/>
    <p:sldId id="265" r:id="rId11"/>
    <p:sldId id="259" r:id="rId12"/>
    <p:sldId id="266" r:id="rId13"/>
    <p:sldId id="263" r:id="rId14"/>
    <p:sldId id="262" r:id="rId15"/>
    <p:sldId id="268" r:id="rId16"/>
    <p:sldId id="271" r:id="rId17"/>
    <p:sldId id="272" r:id="rId18"/>
    <p:sldId id="270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F003-6D37-4766-9113-60CC5EB563D8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C02D-F1F7-4CAF-B255-236700320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22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F003-6D37-4766-9113-60CC5EB563D8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C02D-F1F7-4CAF-B255-236700320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18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F003-6D37-4766-9113-60CC5EB563D8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C02D-F1F7-4CAF-B255-236700320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36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F003-6D37-4766-9113-60CC5EB563D8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C02D-F1F7-4CAF-B255-236700320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39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F003-6D37-4766-9113-60CC5EB563D8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C02D-F1F7-4CAF-B255-236700320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46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F003-6D37-4766-9113-60CC5EB563D8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C02D-F1F7-4CAF-B255-236700320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62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F003-6D37-4766-9113-60CC5EB563D8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C02D-F1F7-4CAF-B255-236700320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57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F003-6D37-4766-9113-60CC5EB563D8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C02D-F1F7-4CAF-B255-236700320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48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F003-6D37-4766-9113-60CC5EB563D8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C02D-F1F7-4CAF-B255-236700320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82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F003-6D37-4766-9113-60CC5EB563D8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C02D-F1F7-4CAF-B255-236700320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12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F003-6D37-4766-9113-60CC5EB563D8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C02D-F1F7-4CAF-B255-236700320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45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F003-6D37-4766-9113-60CC5EB563D8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FC02D-F1F7-4CAF-B255-2367003209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33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telefon-doveria.ru/" TargetMode="External"/><Relationship Id="rId2" Type="http://schemas.openxmlformats.org/officeDocument/2006/relationships/hyperlink" Target="http://detionlin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ocit.ru/hotline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Травля в виртуальном пространстве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877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75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Что переживает жертва?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418161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Тяжело</a:t>
            </a:r>
            <a:r>
              <a:rPr lang="ru-RU" dirty="0"/>
              <a:t>. Что происходит, когда день за днем обнаруживаешь, как масса людей (по крайней мере, так кажется) изощряется в том, чтобы тебя </a:t>
            </a:r>
            <a:r>
              <a:rPr lang="ru-RU" dirty="0" smtClean="0"/>
              <a:t>очернить?</a:t>
            </a:r>
            <a:endParaRPr lang="ru-RU" dirty="0"/>
          </a:p>
          <a:p>
            <a:r>
              <a:rPr lang="ru-RU" b="1" dirty="0" smtClean="0"/>
              <a:t>Стыд</a:t>
            </a:r>
            <a:r>
              <a:rPr lang="ru-RU" b="1" dirty="0"/>
              <a:t>.</a:t>
            </a:r>
            <a:r>
              <a:rPr lang="ru-RU" dirty="0"/>
              <a:t> </a:t>
            </a:r>
            <a:r>
              <a:rPr lang="ru-RU" dirty="0" smtClean="0"/>
              <a:t>«Никуда </a:t>
            </a:r>
            <a:r>
              <a:rPr lang="ru-RU" dirty="0"/>
              <a:t>от него не </a:t>
            </a:r>
            <a:r>
              <a:rPr lang="ru-RU" dirty="0" smtClean="0"/>
              <a:t>деться. </a:t>
            </a:r>
            <a:r>
              <a:rPr lang="ru-RU" dirty="0"/>
              <a:t>Ладно бы оскорбляли лично меня — это вполне «</a:t>
            </a:r>
            <a:r>
              <a:rPr lang="ru-RU" dirty="0" err="1"/>
              <a:t>переживательно</a:t>
            </a:r>
            <a:r>
              <a:rPr lang="ru-RU" dirty="0"/>
              <a:t>». Но это стыд, возникающий в ситуации, когда толпа бежит по улицам и кричит что-то вроде «а вы знаете, что такой-то и такой-то натворил то-то и то-то?!» И неважно, что «то-то и то-то» высосано из пальца, придумано или раздуто до размеров слона — главное, что люди слышат это, и начинают смотреть на тебя с несколько иным выражением в глазах. Думаю, всем нам знакома ситуация </a:t>
            </a:r>
            <a:r>
              <a:rPr lang="ru-RU" dirty="0" err="1"/>
              <a:t>вынужденности</a:t>
            </a:r>
            <a:r>
              <a:rPr lang="ru-RU" dirty="0"/>
              <a:t> доказывать, что ты не верблюд в ответ на чью-то </a:t>
            </a:r>
            <a:r>
              <a:rPr lang="ru-RU" dirty="0" smtClean="0"/>
              <a:t>клевету».</a:t>
            </a:r>
          </a:p>
          <a:p>
            <a:r>
              <a:rPr lang="ru-RU" dirty="0"/>
              <a:t>Ощущение бесконтрольности процесса и собственного полного </a:t>
            </a:r>
            <a:r>
              <a:rPr lang="ru-RU" b="1" dirty="0"/>
              <a:t>бессилия</a:t>
            </a:r>
            <a:r>
              <a:rPr lang="ru-RU" dirty="0" smtClean="0"/>
              <a:t>.</a:t>
            </a:r>
          </a:p>
          <a:p>
            <a:r>
              <a:rPr lang="ru-RU" b="1" dirty="0"/>
              <a:t>Генерализация восприятия ситуации. </a:t>
            </a:r>
            <a:r>
              <a:rPr lang="ru-RU" dirty="0"/>
              <a:t>Возникает ощущение, что об этой истории </a:t>
            </a:r>
            <a:r>
              <a:rPr lang="ru-RU" i="1" u="sng" dirty="0"/>
              <a:t>знают уже все люди на </a:t>
            </a:r>
            <a:r>
              <a:rPr lang="ru-RU" i="1" u="sng" dirty="0" smtClean="0"/>
              <a:t>свете</a:t>
            </a:r>
            <a:r>
              <a:rPr lang="ru-RU" dirty="0" smtClean="0"/>
              <a:t>... </a:t>
            </a:r>
            <a:r>
              <a:rPr lang="ru-RU" dirty="0"/>
              <a:t>Стоит тебе засветить лицо или произнести свое имя — и все, тебя опознают и захихикают (в лицо или за углом). Это иррационально, но так работает </a:t>
            </a:r>
            <a:r>
              <a:rPr lang="ru-RU" dirty="0" smtClean="0"/>
              <a:t>стыд</a:t>
            </a:r>
            <a:r>
              <a:rPr lang="ru-RU" dirty="0"/>
              <a:t>. И еще кажется, что это </a:t>
            </a:r>
            <a:r>
              <a:rPr lang="ru-RU" i="1" u="sng" dirty="0"/>
              <a:t>навсегда</a:t>
            </a:r>
            <a:r>
              <a:rPr lang="ru-RU" dirty="0"/>
              <a:t>. Что уже никогда не отмоешься от этого пятна, что люди всегда будут помнить о </a:t>
            </a:r>
            <a:r>
              <a:rPr lang="ru-RU" dirty="0" smtClean="0"/>
              <a:t>произошедшем. </a:t>
            </a:r>
            <a:r>
              <a:rPr lang="ru-RU" dirty="0"/>
              <a:t>И </a:t>
            </a:r>
            <a:r>
              <a:rPr lang="ru-RU" dirty="0" smtClean="0"/>
              <a:t>что </a:t>
            </a:r>
            <a:r>
              <a:rPr lang="ru-RU" dirty="0"/>
              <a:t>травля эта никогда не закончится. </a:t>
            </a:r>
            <a:r>
              <a:rPr lang="ru-RU" i="1" u="sng" dirty="0" smtClean="0"/>
              <a:t>Выхода нет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Мир </a:t>
            </a:r>
            <a:r>
              <a:rPr lang="ru-RU" dirty="0"/>
              <a:t>плох, ты плох, и выхода не предвидится — это три мысли, ведущие к депрессии</a:t>
            </a:r>
            <a:r>
              <a:rPr lang="ru-RU" dirty="0" smtClean="0"/>
              <a:t>.</a:t>
            </a:r>
          </a:p>
          <a:p>
            <a:pPr marL="0" indent="0" algn="r">
              <a:buNone/>
            </a:pPr>
            <a:r>
              <a:rPr lang="ru-RU" sz="1100" dirty="0" smtClean="0"/>
              <a:t>(</a:t>
            </a:r>
            <a:r>
              <a:rPr lang="en-US" sz="1100" dirty="0" smtClean="0"/>
              <a:t>https://tumbalele.livejournal.com/105471.html</a:t>
            </a:r>
            <a:r>
              <a:rPr lang="ru-RU" sz="1100" dirty="0" smtClean="0"/>
              <a:t>)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34351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4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Что делать?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4526"/>
            <a:ext cx="10515600" cy="506331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Ребёнок даже с помощью родителей часто не способен в одиночку противостоять нападениям, он нуждается в поддержке и защите сильного и авторитетного </a:t>
            </a:r>
            <a:r>
              <a:rPr lang="ru-RU" dirty="0" smtClean="0"/>
              <a:t>взрослого</a:t>
            </a:r>
          </a:p>
          <a:p>
            <a:r>
              <a:rPr lang="ru-RU" dirty="0" smtClean="0"/>
              <a:t>Во</a:t>
            </a:r>
            <a:r>
              <a:rPr lang="ru-RU" dirty="0"/>
              <a:t> многих школах </a:t>
            </a:r>
            <a:r>
              <a:rPr lang="ru-RU" dirty="0" smtClean="0"/>
              <a:t>школьники </a:t>
            </a:r>
            <a:r>
              <a:rPr lang="ru-RU" dirty="0"/>
              <a:t>самостоятельно разрабатывают правила группы, согласно которым любые </a:t>
            </a:r>
            <a:r>
              <a:rPr lang="ru-RU" dirty="0" smtClean="0"/>
              <a:t>оскорбления запрещены, </a:t>
            </a:r>
            <a:r>
              <a:rPr lang="ru-RU" dirty="0"/>
              <a:t>и следят за их </a:t>
            </a:r>
            <a:r>
              <a:rPr lang="ru-RU" dirty="0" smtClean="0"/>
              <a:t>выполнением</a:t>
            </a:r>
          </a:p>
          <a:p>
            <a:pPr marL="0" indent="0" algn="r">
              <a:buNone/>
            </a:pPr>
            <a:r>
              <a:rPr lang="ru-RU" sz="900" dirty="0"/>
              <a:t>(</a:t>
            </a:r>
            <a:r>
              <a:rPr lang="en-US" sz="900" dirty="0"/>
              <a:t>https://mel.fm/blog/tsentr-treninga/18256-kiberbulling-kak-vyglyadit-travlya-sredi-shkolnikov-v-sotssetyakh</a:t>
            </a:r>
            <a:r>
              <a:rPr lang="ru-RU" sz="900" dirty="0"/>
              <a:t>)</a:t>
            </a:r>
          </a:p>
          <a:p>
            <a:r>
              <a:rPr lang="ru-RU" dirty="0" smtClean="0"/>
              <a:t>Найдите </a:t>
            </a:r>
            <a:r>
              <a:rPr lang="ru-RU" dirty="0"/>
              <a:t>способы не доламывать себя, а поддержать. </a:t>
            </a:r>
            <a:r>
              <a:rPr lang="ru-RU" i="1" u="sng" dirty="0" smtClean="0"/>
              <a:t>Главный наш </a:t>
            </a:r>
            <a:r>
              <a:rPr lang="ru-RU" i="1" u="sng" dirty="0" err="1" smtClean="0"/>
              <a:t>хейтер</a:t>
            </a:r>
            <a:r>
              <a:rPr lang="ru-RU" i="1" u="sng" dirty="0" smtClean="0"/>
              <a:t> сидит внутри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Одна из жертв </a:t>
            </a:r>
            <a:r>
              <a:rPr lang="ru-RU" dirty="0" err="1" smtClean="0"/>
              <a:t>буллинга</a:t>
            </a:r>
            <a:r>
              <a:rPr lang="ru-RU" dirty="0"/>
              <a:t>:</a:t>
            </a:r>
            <a:r>
              <a:rPr lang="ru-RU" dirty="0" smtClean="0"/>
              <a:t> </a:t>
            </a:r>
            <a:r>
              <a:rPr lang="ru-RU" dirty="0"/>
              <a:t>самыми поддерживающими оказались два послания, которые я в разных формах получал от тех, кто был рядом.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>
                <a:solidFill>
                  <a:srgbClr val="663300"/>
                </a:solidFill>
              </a:rPr>
              <a:t>а) «Я тебя лично знаю — и я знаю, что это не так. Я знаю, что ты не такой. </a:t>
            </a:r>
            <a:r>
              <a:rPr lang="ru-RU" i="1" u="sng" dirty="0">
                <a:solidFill>
                  <a:srgbClr val="663300"/>
                </a:solidFill>
              </a:rPr>
              <a:t>И я готов говорить об этом, если понадобится</a:t>
            </a:r>
            <a:r>
              <a:rPr lang="ru-RU" i="1" dirty="0">
                <a:solidFill>
                  <a:srgbClr val="663300"/>
                </a:solidFill>
              </a:rPr>
              <a:t>».</a:t>
            </a:r>
            <a:r>
              <a:rPr lang="ru-RU" dirty="0" smtClean="0">
                <a:solidFill>
                  <a:srgbClr val="663300"/>
                </a:solidFill>
              </a:rPr>
              <a:t/>
            </a:r>
            <a:br>
              <a:rPr lang="ru-RU" dirty="0" smtClean="0">
                <a:solidFill>
                  <a:srgbClr val="663300"/>
                </a:solidFill>
              </a:rPr>
            </a:br>
            <a:r>
              <a:rPr lang="ru-RU" dirty="0" smtClean="0">
                <a:solidFill>
                  <a:srgbClr val="663300"/>
                </a:solidFill>
              </a:rPr>
              <a:t/>
            </a:r>
            <a:br>
              <a:rPr lang="ru-RU" dirty="0" smtClean="0">
                <a:solidFill>
                  <a:srgbClr val="663300"/>
                </a:solidFill>
              </a:rPr>
            </a:br>
            <a:r>
              <a:rPr lang="ru-RU" i="1" dirty="0">
                <a:solidFill>
                  <a:srgbClr val="7030A0"/>
                </a:solidFill>
              </a:rPr>
              <a:t>б) «Если кто-то поверит в эту чушь, которую про тебя несут, или даже не попытаются ее проверить — то и слава Богу, что с этими людьми ты нигде не пересечешься. Вы просто из разных миров»</a:t>
            </a:r>
            <a:r>
              <a:rPr lang="ru-RU" dirty="0">
                <a:solidFill>
                  <a:srgbClr val="7030A0"/>
                </a:solidFill>
              </a:rPr>
              <a:t>.</a:t>
            </a: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12846" y="5603757"/>
            <a:ext cx="217399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/>
              <a:t>https://tumbalele.livejournal.com/105471.html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77632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18615"/>
            <a:ext cx="10515600" cy="5658348"/>
          </a:xfrm>
        </p:spPr>
        <p:txBody>
          <a:bodyPr/>
          <a:lstStyle/>
          <a:p>
            <a:r>
              <a:rPr lang="ru-RU" dirty="0" smtClean="0"/>
              <a:t>Не вступать в непосредственный диалог с теми, кто эту травлю организует, поддерживает. Это сжигает и без того небольшой эмоциональный ресурс, а тех, кто травит, стимулирует на продолжение.</a:t>
            </a:r>
          </a:p>
          <a:p>
            <a:r>
              <a:rPr lang="ru-RU" dirty="0" smtClean="0"/>
              <a:t>Что-то делать нужно, даже если эффект от этого небольшой — важен сам факт, что ты защищаешь себя. Вопрос только в том, что именно делать. Не борьба, а простое просвещение. Голос разума тих, его переорать нетрудно, но если этот голос не утихает, то нередко пробивается, когда горластые враги устают.</a:t>
            </a:r>
          </a:p>
          <a:p>
            <a:r>
              <a:rPr lang="ru-RU" i="1" dirty="0"/>
              <a:t>Бури в Интернете — это, чаще всего, бури в стакане </a:t>
            </a:r>
            <a:r>
              <a:rPr lang="ru-RU" i="1" dirty="0" smtClean="0"/>
              <a:t>воды (мало участников и быстро забываются)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Критически </a:t>
            </a:r>
            <a:r>
              <a:rPr lang="ru-RU" i="1" dirty="0"/>
              <a:t>мыслящих людей значительно больше, чем </a:t>
            </a:r>
            <a:r>
              <a:rPr lang="ru-RU" i="1" dirty="0" smtClean="0"/>
              <a:t>мы думаем в момент травли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890016" y="6327088"/>
            <a:ext cx="217399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/>
              <a:t>https://tumbalele.livejournal.com/105471.html</a:t>
            </a:r>
            <a:endParaRPr lang="ru-RU" sz="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983232" y="149283"/>
            <a:ext cx="1370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Что делать?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754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Если вы читаете посты, где кого-то травят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/>
              <a:t>Во-первых</a:t>
            </a:r>
            <a:r>
              <a:rPr lang="ru-RU" dirty="0"/>
              <a:t>, перестаньте. Гарантировано — они </a:t>
            </a:r>
            <a:r>
              <a:rPr lang="ru-RU" dirty="0" smtClean="0"/>
              <a:t>токсичны.</a:t>
            </a:r>
          </a:p>
          <a:p>
            <a:pPr fontAlgn="base"/>
            <a:r>
              <a:rPr lang="ru-RU" dirty="0" smtClean="0"/>
              <a:t>Во-вторых, попробуйте </a:t>
            </a:r>
            <a:r>
              <a:rPr lang="ru-RU" dirty="0"/>
              <a:t>вспомнить, какие чувства у вас возникают, когда </a:t>
            </a:r>
            <a:r>
              <a:rPr lang="ru-RU" dirty="0" smtClean="0"/>
              <a:t>«в </a:t>
            </a:r>
            <a:r>
              <a:rPr lang="ru-RU" dirty="0"/>
              <a:t>интернете кто-то не </a:t>
            </a:r>
            <a:r>
              <a:rPr lang="ru-RU" dirty="0" smtClean="0"/>
              <a:t>прав». Есть 3 </a:t>
            </a:r>
            <a:r>
              <a:rPr lang="ru-RU" dirty="0"/>
              <a:t>типовые </a:t>
            </a:r>
            <a:r>
              <a:rPr lang="ru-RU" dirty="0" smtClean="0"/>
              <a:t>реакции:</a:t>
            </a:r>
          </a:p>
          <a:p>
            <a:pPr fontAlgn="base">
              <a:buFontTx/>
              <a:buChar char="-"/>
            </a:pPr>
            <a:r>
              <a:rPr lang="ru-RU" dirty="0" smtClean="0"/>
              <a:t>Одни </a:t>
            </a:r>
            <a:r>
              <a:rPr lang="ru-RU" dirty="0"/>
              <a:t>люди чаще солидаризируются с жертвой - неважно прав он или нет, но он жертва и </a:t>
            </a:r>
            <a:r>
              <a:rPr lang="ru-RU" dirty="0" smtClean="0"/>
              <a:t>«так </a:t>
            </a:r>
            <a:r>
              <a:rPr lang="ru-RU" dirty="0"/>
              <a:t>с ним </a:t>
            </a:r>
            <a:r>
              <a:rPr lang="ru-RU" dirty="0" smtClean="0"/>
              <a:t>нельзя».</a:t>
            </a:r>
          </a:p>
          <a:p>
            <a:pPr fontAlgn="base">
              <a:buFontTx/>
              <a:buChar char="-"/>
            </a:pPr>
            <a:r>
              <a:rPr lang="ru-RU" dirty="0" smtClean="0"/>
              <a:t>Другие чаще </a:t>
            </a:r>
            <a:r>
              <a:rPr lang="ru-RU" dirty="0"/>
              <a:t>солидаризируются с </a:t>
            </a:r>
            <a:r>
              <a:rPr lang="ru-RU" dirty="0" smtClean="0"/>
              <a:t>охотниками (занимают «позицию силы»): «да </a:t>
            </a:r>
            <a:r>
              <a:rPr lang="ru-RU" dirty="0"/>
              <a:t>как он </a:t>
            </a:r>
            <a:r>
              <a:rPr lang="ru-RU" dirty="0" smtClean="0"/>
              <a:t>мог», «да </a:t>
            </a:r>
            <a:r>
              <a:rPr lang="ru-RU" dirty="0"/>
              <a:t>сейчас мы </a:t>
            </a:r>
            <a:r>
              <a:rPr lang="ru-RU" dirty="0" smtClean="0"/>
              <a:t>его» </a:t>
            </a:r>
            <a:r>
              <a:rPr lang="ru-RU" dirty="0"/>
              <a:t>- и, особо не разбираясь, присоединяются к бою. Главное же, победа правды! А какой ценой - да не так важно</a:t>
            </a:r>
            <a:r>
              <a:rPr lang="ru-RU" dirty="0" smtClean="0"/>
              <a:t>.</a:t>
            </a:r>
          </a:p>
          <a:p>
            <a:pPr fontAlgn="base">
              <a:buFontTx/>
              <a:buChar char="-"/>
            </a:pPr>
            <a:r>
              <a:rPr lang="ru-RU" dirty="0"/>
              <a:t>И лишь малая часть людей говорит </a:t>
            </a:r>
            <a:r>
              <a:rPr lang="ru-RU" dirty="0" smtClean="0">
                <a:solidFill>
                  <a:srgbClr val="7030A0"/>
                </a:solidFill>
              </a:rPr>
              <a:t>«я </a:t>
            </a:r>
            <a:r>
              <a:rPr lang="ru-RU" dirty="0">
                <a:solidFill>
                  <a:srgbClr val="7030A0"/>
                </a:solidFill>
              </a:rPr>
              <a:t>там не </a:t>
            </a:r>
            <a:r>
              <a:rPr lang="ru-RU" dirty="0" smtClean="0">
                <a:solidFill>
                  <a:srgbClr val="7030A0"/>
                </a:solidFill>
              </a:rPr>
              <a:t>был», «я </a:t>
            </a:r>
            <a:r>
              <a:rPr lang="ru-RU" dirty="0">
                <a:solidFill>
                  <a:srgbClr val="7030A0"/>
                </a:solidFill>
              </a:rPr>
              <a:t>не знаю, как было на самом </a:t>
            </a:r>
            <a:r>
              <a:rPr lang="ru-RU" dirty="0" smtClean="0">
                <a:solidFill>
                  <a:srgbClr val="7030A0"/>
                </a:solidFill>
              </a:rPr>
              <a:t>деле», «кто я такой, чтобы это оценивать»</a:t>
            </a:r>
            <a:r>
              <a:rPr lang="ru-RU" dirty="0" smtClean="0"/>
              <a:t>. 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890016" y="6327088"/>
            <a:ext cx="217399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/>
              <a:t>https://tumbalele.livejournal.com/105471.html</a:t>
            </a:r>
            <a:endParaRPr lang="ru-RU" sz="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87683" y="270430"/>
            <a:ext cx="1370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Что делать?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506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24183"/>
            <a:ext cx="10515600" cy="6038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Где помогут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928048"/>
            <a:ext cx="10515600" cy="554099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b="1" dirty="0" smtClean="0"/>
              <a:t>1. </a:t>
            </a:r>
            <a:r>
              <a:rPr lang="ru-RU" sz="8000" b="1" u="sng" dirty="0" smtClean="0">
                <a:solidFill>
                  <a:srgbClr val="0070C0"/>
                </a:solidFill>
              </a:rPr>
              <a:t>Куратор, школьный психолог</a:t>
            </a:r>
            <a:r>
              <a:rPr lang="ru-RU" sz="8000" b="1" dirty="0" smtClean="0"/>
              <a:t>, родители</a:t>
            </a:r>
          </a:p>
          <a:p>
            <a:pPr marL="0" indent="0">
              <a:buNone/>
            </a:pPr>
            <a:r>
              <a:rPr lang="ru-RU" sz="8000" b="1" dirty="0" smtClean="0"/>
              <a:t>2. Линия </a:t>
            </a:r>
            <a:r>
              <a:rPr lang="ru-RU" sz="8000" b="1" dirty="0"/>
              <a:t>помощи </a:t>
            </a:r>
            <a:r>
              <a:rPr lang="ru-RU" sz="8000" b="1" dirty="0">
                <a:hlinkClick r:id="rId2"/>
              </a:rPr>
              <a:t>«Дети онлайн»</a:t>
            </a:r>
            <a:r>
              <a:rPr lang="ru-RU" sz="8000" b="1" dirty="0"/>
              <a:t>.</a:t>
            </a:r>
            <a:r>
              <a:rPr lang="ru-RU" sz="8000" dirty="0"/>
              <a:t> Сервис создан специально для жертв травли в интернете. </a:t>
            </a:r>
            <a:r>
              <a:rPr lang="ru-RU" sz="8000" dirty="0" smtClean="0"/>
              <a:t>Психологи. В </a:t>
            </a:r>
            <a:r>
              <a:rPr lang="ru-RU" sz="8000" dirty="0"/>
              <a:t>рабочее время. Проект компании «Фонд Развития Интернет» при поддержке Министерства образования и науки </a:t>
            </a:r>
            <a:r>
              <a:rPr lang="ru-RU" sz="8000" dirty="0" smtClean="0"/>
              <a:t>РФ.</a:t>
            </a:r>
            <a:endParaRPr lang="ru-RU" sz="8000" dirty="0"/>
          </a:p>
          <a:p>
            <a:r>
              <a:rPr lang="ru-RU" sz="8000" dirty="0"/>
              <a:t>Линию ведут эксперты факультета психологии МГУ имени М.В. Ломоносова и «Фонд Развития Интернет</a:t>
            </a:r>
            <a:r>
              <a:rPr lang="ru-RU" sz="8000" dirty="0" smtClean="0"/>
              <a:t>».</a:t>
            </a:r>
          </a:p>
          <a:p>
            <a:r>
              <a:rPr lang="ru-RU" sz="8000" dirty="0"/>
              <a:t>Для кого: детям и родителям.</a:t>
            </a:r>
          </a:p>
          <a:p>
            <a:r>
              <a:rPr lang="ru-RU" sz="8000" dirty="0" smtClean="0"/>
              <a:t>Бесплатный тел.: </a:t>
            </a:r>
            <a:r>
              <a:rPr lang="ru-RU" sz="8000" dirty="0"/>
              <a:t>8 800 250 0015</a:t>
            </a:r>
          </a:p>
          <a:p>
            <a:pPr marL="0" indent="0">
              <a:buNone/>
            </a:pPr>
            <a:r>
              <a:rPr lang="ru-RU" sz="8000" b="1" dirty="0" smtClean="0"/>
              <a:t>3. </a:t>
            </a:r>
            <a:r>
              <a:rPr lang="ru-RU" sz="8000" b="1" dirty="0" smtClean="0">
                <a:hlinkClick r:id="rId3"/>
              </a:rPr>
              <a:t>Детский </a:t>
            </a:r>
            <a:r>
              <a:rPr lang="ru-RU" sz="8000" b="1" dirty="0">
                <a:hlinkClick r:id="rId3"/>
              </a:rPr>
              <a:t>телефон доверия</a:t>
            </a:r>
            <a:r>
              <a:rPr lang="ru-RU" sz="8000" b="1" dirty="0"/>
              <a:t>.</a:t>
            </a:r>
            <a:r>
              <a:rPr lang="ru-RU" sz="8000" dirty="0"/>
              <a:t> Всероссийская служба, организованная Фондом поддержки детей, находящихся в трудной жизненной ситуации. Работает с 2010 года. Все звонки анонимны.</a:t>
            </a:r>
          </a:p>
          <a:p>
            <a:r>
              <a:rPr lang="ru-RU" sz="8000" dirty="0"/>
              <a:t>Линию ведут эксперты Фонда поддержки детей, находящихся в трудной жизненной ситуации.</a:t>
            </a:r>
          </a:p>
          <a:p>
            <a:r>
              <a:rPr lang="ru-RU" sz="8000" dirty="0"/>
              <a:t>Для кого: детям и родителям.</a:t>
            </a:r>
          </a:p>
          <a:p>
            <a:r>
              <a:rPr lang="ru-RU" sz="8000" dirty="0"/>
              <a:t>Бесплатный </a:t>
            </a:r>
            <a:r>
              <a:rPr lang="ru-RU" sz="8000" dirty="0" smtClean="0"/>
              <a:t>тел.: </a:t>
            </a:r>
            <a:r>
              <a:rPr lang="ru-RU" sz="8000" dirty="0"/>
              <a:t>8 800 200 0122</a:t>
            </a:r>
          </a:p>
          <a:p>
            <a:pPr marL="0" indent="0">
              <a:buNone/>
            </a:pPr>
            <a:r>
              <a:rPr lang="ru-RU" sz="8000" b="1" dirty="0" smtClean="0"/>
              <a:t>4. Горячая </a:t>
            </a:r>
            <a:r>
              <a:rPr lang="ru-RU" sz="8000" b="1" dirty="0"/>
              <a:t>линия </a:t>
            </a:r>
            <a:r>
              <a:rPr lang="ru-RU" sz="8000" b="1" dirty="0" smtClean="0">
                <a:hlinkClick r:id="rId4"/>
              </a:rPr>
              <a:t>РОЦИТ</a:t>
            </a:r>
            <a:r>
              <a:rPr lang="ru-RU" sz="8000" b="1" dirty="0" smtClean="0"/>
              <a:t> </a:t>
            </a:r>
            <a:r>
              <a:rPr lang="ru-RU" sz="7200" b="1" dirty="0" smtClean="0"/>
              <a:t>(</a:t>
            </a:r>
            <a:r>
              <a:rPr lang="ru-RU" sz="7200" dirty="0" smtClean="0"/>
              <a:t>общественная организация, объединяющая активных </a:t>
            </a:r>
            <a:r>
              <a:rPr lang="ru-RU" sz="7200" dirty="0"/>
              <a:t>интернет-пользователей </a:t>
            </a:r>
            <a:r>
              <a:rPr lang="ru-RU" sz="7200" dirty="0" smtClean="0"/>
              <a:t>России)</a:t>
            </a:r>
            <a:r>
              <a:rPr lang="ru-RU" sz="8000" b="1" dirty="0" smtClean="0"/>
              <a:t>.</a:t>
            </a:r>
          </a:p>
          <a:p>
            <a:r>
              <a:rPr lang="ru-RU" sz="8000" dirty="0" smtClean="0"/>
              <a:t>Проконсультируют </a:t>
            </a:r>
            <a:r>
              <a:rPr lang="ru-RU" sz="8000" dirty="0"/>
              <a:t>по борьбе с </a:t>
            </a:r>
            <a:r>
              <a:rPr lang="ru-RU" sz="8000" dirty="0" err="1"/>
              <a:t>кибербуллингом</a:t>
            </a:r>
            <a:r>
              <a:rPr lang="ru-RU" sz="8000" dirty="0"/>
              <a:t> и помогут принять </a:t>
            </a:r>
            <a:r>
              <a:rPr lang="ru-RU" sz="8000" dirty="0" smtClean="0"/>
              <a:t>меры </a:t>
            </a:r>
            <a:r>
              <a:rPr lang="ru-RU" sz="8000" dirty="0"/>
              <a:t>против травли в интернете.</a:t>
            </a:r>
          </a:p>
          <a:p>
            <a:pPr marL="0" indent="0" algn="r">
              <a:buNone/>
            </a:pPr>
            <a:r>
              <a:rPr lang="ru-RU" sz="1300" dirty="0" smtClean="0"/>
              <a:t>(</a:t>
            </a:r>
            <a:r>
              <a:rPr lang="en-US" sz="1300" dirty="0" smtClean="0"/>
              <a:t>https://reputation.moscow/2018/06/25/kiberbulling_travlya_v_internete/</a:t>
            </a:r>
            <a:r>
              <a:rPr lang="ru-RU" sz="1300" dirty="0" smtClean="0"/>
              <a:t>)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925072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6947"/>
          </a:xfrm>
        </p:spPr>
        <p:txBody>
          <a:bodyPr/>
          <a:lstStyle/>
          <a:p>
            <a:pPr algn="ctr"/>
            <a:r>
              <a:rPr lang="ru-RU" b="1" dirty="0" smtClean="0"/>
              <a:t>Ответственность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5578" y="3733260"/>
            <a:ext cx="10515600" cy="1140939"/>
          </a:xfrm>
          <a:ln>
            <a:solidFill>
              <a:srgbClr val="7030A0"/>
            </a:solidFill>
          </a:ln>
        </p:spPr>
        <p:txBody>
          <a:bodyPr/>
          <a:lstStyle/>
          <a:p>
            <a:r>
              <a:rPr lang="ru-RU" dirty="0" smtClean="0"/>
              <a:t>Россия: статья </a:t>
            </a:r>
            <a:r>
              <a:rPr lang="ru-RU" dirty="0"/>
              <a:t>282 Уголовного кодекса - «Возбуждение ненависти либо вражды, а равно унижение человеческого достоинства».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10183" y="1294903"/>
            <a:ext cx="9294126" cy="230832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ru-RU" sz="2400" i="1" dirty="0">
                <a:solidFill>
                  <a:srgbClr val="4A4A4A"/>
                </a:solidFill>
                <a:latin typeface="inherit"/>
              </a:rPr>
              <a:t>Не допускаются пропаганда или агитация, возбуждающие социальную, расовую, национальную или религиозную ненависть или вражду. Запрещается пропаганда социального, расового, национального, религиозного или языкового превосходства.</a:t>
            </a:r>
            <a:endParaRPr lang="ru-RU" sz="2400" dirty="0">
              <a:solidFill>
                <a:srgbClr val="4A4A4A"/>
              </a:solidFill>
              <a:latin typeface="inherit"/>
            </a:endParaRPr>
          </a:p>
          <a:p>
            <a:pPr fontAlgn="base"/>
            <a:r>
              <a:rPr lang="ru-RU" sz="2400" b="1" i="1" dirty="0">
                <a:solidFill>
                  <a:srgbClr val="4A4A4A"/>
                </a:solidFill>
                <a:latin typeface="inherit"/>
              </a:rPr>
              <a:t>Статья 29 Конституции РФ</a:t>
            </a:r>
            <a:endParaRPr lang="ru-RU" sz="2400" u="none" strike="noStrike" dirty="0">
              <a:solidFill>
                <a:srgbClr val="4A4A4A"/>
              </a:solidFill>
              <a:effectLst/>
              <a:latin typeface="inheri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972440"/>
            <a:ext cx="10844284" cy="95410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Меры к несовершеннолетним</a:t>
            </a:r>
            <a:r>
              <a:rPr lang="ru-RU" sz="2800" dirty="0" smtClean="0"/>
              <a:t>:</a:t>
            </a:r>
          </a:p>
          <a:p>
            <a:r>
              <a:rPr lang="ru-RU" sz="2800" dirty="0" smtClean="0"/>
              <a:t>Проверка семьи и постановка на учет в Детскую комнату полиции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50310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742" y="871562"/>
            <a:ext cx="10515600" cy="999441"/>
          </a:xfrm>
        </p:spPr>
        <p:txBody>
          <a:bodyPr>
            <a:noAutofit/>
          </a:bodyPr>
          <a:lstStyle/>
          <a:p>
            <a:r>
              <a:rPr lang="ru-RU" sz="2400" dirty="0"/>
              <a:t>"Добро пожаловать в Кливленд" написал он на крыше, которую видят пассажиры садящихся неподалеку самолетов. Правда, дело было в Милуоки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74" y="2125696"/>
            <a:ext cx="6726221" cy="4487878"/>
          </a:xfrm>
        </p:spPr>
      </p:pic>
      <p:sp>
        <p:nvSpPr>
          <p:cNvPr id="5" name="Прямоугольник 4"/>
          <p:cNvSpPr/>
          <p:nvPr/>
        </p:nvSpPr>
        <p:spPr>
          <a:xfrm>
            <a:off x="7705098" y="6611814"/>
            <a:ext cx="448690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&amp;quot"/>
              </a:rPr>
              <a:t>https</a:t>
            </a:r>
            <a:r>
              <a:rPr lang="en-US" sz="800" dirty="0">
                <a:latin typeface="&amp;quot"/>
              </a:rPr>
              <a:t>://</a:t>
            </a:r>
            <a:r>
              <a:rPr lang="en-US" sz="800" dirty="0" smtClean="0">
                <a:latin typeface="&amp;quot"/>
              </a:rPr>
              <a:t>fishki.net/2392011-25-genialynyh-trollej-kotorye-vyveli-trolling-na-novyj-uroveny.html</a:t>
            </a:r>
            <a:endParaRPr lang="ru-RU" sz="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38200" y="365126"/>
            <a:ext cx="10515600" cy="6459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Тонкий троллинг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96645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65" y="266652"/>
            <a:ext cx="10515600" cy="628406"/>
          </a:xfrm>
        </p:spPr>
        <p:txBody>
          <a:bodyPr>
            <a:normAutofit/>
          </a:bodyPr>
          <a:lstStyle/>
          <a:p>
            <a:r>
              <a:rPr lang="ru-RU" sz="3200" b="1" dirty="0"/>
              <a:t>Ещё один любитель </a:t>
            </a:r>
            <a:r>
              <a:rPr lang="ru-RU" sz="3200" b="1" dirty="0" err="1"/>
              <a:t>потроллить</a:t>
            </a:r>
            <a:r>
              <a:rPr lang="ru-RU" sz="3200" b="1" dirty="0"/>
              <a:t> авиапассажиров...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0" y="902958"/>
            <a:ext cx="7097949" cy="5701824"/>
          </a:xfrm>
        </p:spPr>
      </p:pic>
      <p:sp>
        <p:nvSpPr>
          <p:cNvPr id="5" name="Прямоугольник 4"/>
          <p:cNvSpPr/>
          <p:nvPr/>
        </p:nvSpPr>
        <p:spPr>
          <a:xfrm>
            <a:off x="10481342" y="6374758"/>
            <a:ext cx="122982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&amp;quot"/>
              </a:rPr>
              <a:t>static.boredpanda.com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2079318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275" y="1107861"/>
            <a:ext cx="7053450" cy="5293002"/>
          </a:xfrm>
        </p:spPr>
      </p:pic>
    </p:spTree>
    <p:extLst>
      <p:ext uri="{BB962C8B-B14F-4D97-AF65-F5344CB8AC3E}">
        <p14:creationId xmlns:p14="http://schemas.microsoft.com/office/powerpoint/2010/main" val="3673474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 smtClean="0"/>
              <a:t>Кибербуллинг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3734" y="1514901"/>
            <a:ext cx="10515600" cy="3043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 err="1"/>
              <a:t>bully</a:t>
            </a:r>
            <a:r>
              <a:rPr lang="ru-RU" dirty="0" smtClean="0"/>
              <a:t>» (англ.) - грубый </a:t>
            </a:r>
            <a:r>
              <a:rPr lang="ru-RU" dirty="0"/>
              <a:t>аналог российского «хулиган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r>
              <a:rPr lang="ru-RU" dirty="0" smtClean="0"/>
              <a:t>Так </a:t>
            </a:r>
            <a:r>
              <a:rPr lang="ru-RU" dirty="0"/>
              <a:t>в школах США называют проблемных детей и подростков. «</a:t>
            </a:r>
            <a:r>
              <a:rPr lang="ru-RU" dirty="0" err="1"/>
              <a:t>Bully</a:t>
            </a:r>
            <a:r>
              <a:rPr lang="ru-RU" dirty="0"/>
              <a:t>» считают правыми тех, кто сильнее. Они начинают драки, предпочитают решать вопросы насилием и не подчиняются </a:t>
            </a:r>
            <a:r>
              <a:rPr lang="ru-RU" dirty="0" smtClean="0"/>
              <a:t>взрослым.</a:t>
            </a:r>
          </a:p>
          <a:p>
            <a:pPr marL="0" indent="0">
              <a:buNone/>
            </a:pPr>
            <a:r>
              <a:rPr lang="ru-RU" dirty="0" err="1" smtClean="0"/>
              <a:t>Кибербуллинг</a:t>
            </a:r>
            <a:r>
              <a:rPr lang="ru-RU" dirty="0" smtClean="0"/>
              <a:t> </a:t>
            </a:r>
            <a:r>
              <a:rPr lang="ru-RU" dirty="0"/>
              <a:t>– аналог такого поведения в </a:t>
            </a:r>
            <a:r>
              <a:rPr lang="ru-RU" dirty="0" smtClean="0"/>
              <a:t>интернете – травля в интернете.</a:t>
            </a:r>
          </a:p>
          <a:p>
            <a:pPr marL="0" indent="0" algn="r">
              <a:buNone/>
            </a:pPr>
            <a:r>
              <a:rPr lang="ru-RU" sz="800" dirty="0" smtClean="0"/>
              <a:t>(</a:t>
            </a:r>
            <a:r>
              <a:rPr lang="en-US" sz="800" dirty="0" smtClean="0"/>
              <a:t>https://reputation.moscow/2018/06/25/kiberbulling_travlya_v_internete/</a:t>
            </a:r>
            <a:r>
              <a:rPr lang="ru-RU" sz="800" dirty="0" smtClean="0"/>
              <a:t>)</a:t>
            </a:r>
            <a:endParaRPr lang="ru-RU" sz="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8797" y="4692465"/>
            <a:ext cx="10345003" cy="101566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Под травлей подразумевается </a:t>
            </a:r>
            <a:r>
              <a:rPr lang="ru-RU" sz="2000" u="sng" dirty="0">
                <a:solidFill>
                  <a:srgbClr val="000000"/>
                </a:solidFill>
                <a:latin typeface="Arial" panose="020B0604020202020204" pitchFamily="34" charset="0"/>
              </a:rPr>
              <a:t>систематическое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 психологическое или физическое давление на жертву, это могут быть как угрозы, оскорбления, насмешки и шантаж, так и нанесение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побоев.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83600" y="6042125"/>
            <a:ext cx="205056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http://lenino-csssdm.netdo.ru/article/15211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2261410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Примеры </a:t>
            </a:r>
            <a:r>
              <a:rPr lang="ru-RU" sz="3600" b="1" dirty="0" err="1" smtClean="0"/>
              <a:t>кибербуллинга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fontAlgn="base"/>
            <a:r>
              <a:rPr lang="ru-RU" b="1" dirty="0" err="1" smtClean="0"/>
              <a:t>Троллинг</a:t>
            </a:r>
            <a:r>
              <a:rPr lang="ru-RU" dirty="0"/>
              <a:t> — самый известный вид </a:t>
            </a:r>
            <a:r>
              <a:rPr lang="ru-RU" dirty="0" err="1"/>
              <a:t>кибербуллинга</a:t>
            </a:r>
            <a:r>
              <a:rPr lang="ru-RU" dirty="0"/>
              <a:t>, когда обидчики пытаются намеренно вызвать у других людей негативную психологическую </a:t>
            </a:r>
            <a:r>
              <a:rPr lang="ru-RU" dirty="0" smtClean="0"/>
              <a:t>реакцию</a:t>
            </a:r>
            <a:endParaRPr lang="ru-RU" dirty="0"/>
          </a:p>
          <a:p>
            <a:pPr fontAlgn="base"/>
            <a:r>
              <a:rPr lang="ru-RU" b="1" dirty="0" err="1" smtClean="0"/>
              <a:t>Аутинг</a:t>
            </a:r>
            <a:r>
              <a:rPr lang="ru-RU" dirty="0" smtClean="0"/>
              <a:t> -  </a:t>
            </a:r>
            <a:r>
              <a:rPr lang="ru-RU" dirty="0"/>
              <a:t>когда вопреки желанию человека в сети публично размещается личная информация о </a:t>
            </a:r>
            <a:r>
              <a:rPr lang="ru-RU" dirty="0" smtClean="0"/>
              <a:t>нём</a:t>
            </a:r>
            <a:endParaRPr lang="ru-RU" dirty="0"/>
          </a:p>
          <a:p>
            <a:pPr fontAlgn="base"/>
            <a:r>
              <a:rPr lang="ru-RU" b="1" dirty="0" err="1" smtClean="0"/>
              <a:t>Фрейпинг</a:t>
            </a:r>
            <a:r>
              <a:rPr lang="ru-RU" dirty="0" smtClean="0"/>
              <a:t> - </a:t>
            </a:r>
            <a:r>
              <a:rPr lang="ru-RU" dirty="0"/>
              <a:t>когда обидчик заполучает контроль над страницами другого человека и распространяет от его имени нежелательные сообщения. Сообщения с просьбой прислать пароль от аккаунта или перевести деньги на карту как раз относятся к </a:t>
            </a:r>
            <a:r>
              <a:rPr lang="ru-RU" dirty="0" err="1" smtClean="0"/>
              <a:t>фрейпингу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454405" y="6462318"/>
            <a:ext cx="240482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/>
              <a:t>https://mel.fm/bulling/834126-cyber_bullying_guide</a:t>
            </a:r>
          </a:p>
        </p:txBody>
      </p:sp>
    </p:spTree>
    <p:extLst>
      <p:ext uri="{BB962C8B-B14F-4D97-AF65-F5344CB8AC3E}">
        <p14:creationId xmlns:p14="http://schemas.microsoft.com/office/powerpoint/2010/main" val="2793425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 smtClean="0"/>
              <a:t>Хейтинг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Хейтить</a:t>
            </a:r>
            <a:r>
              <a:rPr lang="ru-RU" dirty="0"/>
              <a:t> </a:t>
            </a:r>
            <a:r>
              <a:rPr lang="ru-RU" dirty="0" smtClean="0"/>
              <a:t>(англ. </a:t>
            </a:r>
            <a:r>
              <a:rPr lang="en-US" dirty="0"/>
              <a:t>hate, «</a:t>
            </a:r>
            <a:r>
              <a:rPr lang="ru-RU" dirty="0"/>
              <a:t>ненавидеть</a:t>
            </a:r>
            <a:r>
              <a:rPr lang="ru-RU" dirty="0" smtClean="0"/>
              <a:t>») - </a:t>
            </a:r>
            <a:r>
              <a:rPr lang="ru-RU" dirty="0"/>
              <a:t>это значит открыто выражать свою ненависть к </a:t>
            </a:r>
            <a:r>
              <a:rPr lang="ru-RU" dirty="0" smtClean="0"/>
              <a:t>чему-либо. </a:t>
            </a:r>
          </a:p>
          <a:p>
            <a:r>
              <a:rPr lang="ru-RU" i="1" dirty="0" smtClean="0"/>
              <a:t>Не </a:t>
            </a:r>
            <a:r>
              <a:rPr lang="ru-RU" i="1" dirty="0"/>
              <a:t>просто тихо ненавидеть, а именно активно выказывать свою злость, ругать кого-то и бурно возмущаться.</a:t>
            </a:r>
            <a:endParaRPr lang="ru-RU" dirty="0" smtClean="0"/>
          </a:p>
          <a:p>
            <a:r>
              <a:rPr lang="ru-RU" b="1" dirty="0" err="1"/>
              <a:t>Хейтспич</a:t>
            </a:r>
            <a:r>
              <a:rPr lang="ru-RU" dirty="0"/>
              <a:t> или </a:t>
            </a:r>
            <a:r>
              <a:rPr lang="ru-RU" b="1" dirty="0" err="1"/>
              <a:t>хейт</a:t>
            </a:r>
            <a:r>
              <a:rPr lang="ru-RU" b="1" dirty="0"/>
              <a:t>-спич</a:t>
            </a:r>
            <a:r>
              <a:rPr lang="ru-RU" dirty="0"/>
              <a:t> (англ. </a:t>
            </a:r>
            <a:r>
              <a:rPr lang="ru-RU" dirty="0" err="1"/>
              <a:t>hate</a:t>
            </a:r>
            <a:r>
              <a:rPr lang="ru-RU" dirty="0"/>
              <a:t> </a:t>
            </a:r>
            <a:r>
              <a:rPr lang="ru-RU" dirty="0" err="1"/>
              <a:t>speech</a:t>
            </a:r>
            <a:r>
              <a:rPr lang="ru-RU" dirty="0"/>
              <a:t>) - это публичное высказывание, выражающее ненависть к определенной группе людей.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20668" y="5665569"/>
            <a:ext cx="345288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https://www.anews.com/p/107339070-hejtery-kto-ehto-chto-znachit-hejtit/</a:t>
            </a:r>
          </a:p>
        </p:txBody>
      </p:sp>
    </p:spTree>
    <p:extLst>
      <p:ext uri="{BB962C8B-B14F-4D97-AF65-F5344CB8AC3E}">
        <p14:creationId xmlns:p14="http://schemas.microsoft.com/office/powerpoint/2010/main" val="317177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53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Виды </a:t>
            </a:r>
            <a:r>
              <a:rPr lang="ru-RU" sz="3600" b="1" dirty="0" err="1" smtClean="0"/>
              <a:t>хейтеров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72662"/>
            <a:ext cx="10515600" cy="531055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«</a:t>
            </a:r>
            <a:r>
              <a:rPr lang="ru-RU" b="1" dirty="0" err="1"/>
              <a:t>Правдоруб</a:t>
            </a:r>
            <a:r>
              <a:rPr lang="ru-RU" b="1" dirty="0"/>
              <a:t>»</a:t>
            </a:r>
            <a:r>
              <a:rPr lang="ru-RU" dirty="0"/>
              <a:t> - усиленно делает вид, что хочет сделать мир лучше, чище, грамотнее, добрее, прозрачнее и проч. Однако, готов «убить ради мира во всем мире». Агрессивен, одержим идеей идеального</a:t>
            </a:r>
            <a:r>
              <a:rPr lang="ru-RU" dirty="0" smtClean="0"/>
              <a:t>. Суть </a:t>
            </a:r>
            <a:r>
              <a:rPr lang="ru-RU" dirty="0"/>
              <a:t>одна — оказаться на пьедестале. Служением идее они прикрывают свой огромный комплекс </a:t>
            </a:r>
            <a:r>
              <a:rPr lang="ru-RU" dirty="0" smtClean="0"/>
              <a:t>неполноценности</a:t>
            </a:r>
          </a:p>
          <a:p>
            <a:r>
              <a:rPr lang="ru-RU" b="1" dirty="0"/>
              <a:t>«Белое пальто»</a:t>
            </a:r>
            <a:r>
              <a:rPr lang="ru-RU" dirty="0"/>
              <a:t> - так называют авторов комментариев, где является тщеславие в чистом виде. Цель комментария — унизить и застыдить другого, приводя в пример себя и свои </a:t>
            </a:r>
            <a:r>
              <a:rPr lang="ru-RU" dirty="0" smtClean="0"/>
              <a:t>заслуги-умения-качества-таланты</a:t>
            </a:r>
            <a:endParaRPr lang="ru-RU" dirty="0"/>
          </a:p>
          <a:p>
            <a:r>
              <a:rPr lang="ru-RU" b="1" dirty="0"/>
              <a:t>«Эффект </a:t>
            </a:r>
            <a:r>
              <a:rPr lang="ru-RU" b="1" dirty="0" err="1"/>
              <a:t>Шарикова</a:t>
            </a:r>
            <a:r>
              <a:rPr lang="ru-RU" b="1" dirty="0"/>
              <a:t>»</a:t>
            </a:r>
            <a:r>
              <a:rPr lang="ru-RU" dirty="0"/>
              <a:t> - просто так ляпнуть гнусное замечание в стиле бабок на лавке из советских анекдотов. Причина - распущенность, невоспитанность, невоздержанность, врожденное хамство, отсутствие манер, помноженные на физическую безопасность </a:t>
            </a:r>
            <a:r>
              <a:rPr lang="ru-RU" dirty="0" smtClean="0"/>
              <a:t>интернет-среды</a:t>
            </a:r>
            <a:endParaRPr lang="ru-RU" dirty="0"/>
          </a:p>
          <a:p>
            <a:r>
              <a:rPr lang="ru-RU" b="1" dirty="0"/>
              <a:t>«Тролль обыкновенный»</a:t>
            </a:r>
            <a:r>
              <a:rPr lang="ru-RU" dirty="0"/>
              <a:t> - это провокатор, чья цель - эмоциональный </a:t>
            </a:r>
            <a:r>
              <a:rPr lang="ru-RU" dirty="0" err="1"/>
              <a:t>вампиризм</a:t>
            </a:r>
            <a:r>
              <a:rPr lang="ru-RU" dirty="0"/>
              <a:t>. Психологический профиль — психопат или близок к психопатии. Поэтому они получают почти физическое наслаждение, когда провокация удается. Их стремление — почувствовать свою власть хоть над кем-то.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82154" y="6559061"/>
            <a:ext cx="524900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/>
              <a:t>Огнева-</a:t>
            </a:r>
            <a:r>
              <a:rPr lang="ru-RU" sz="800" dirty="0" err="1" smtClean="0"/>
              <a:t>Сальвони</a:t>
            </a:r>
            <a:r>
              <a:rPr lang="ru-RU" sz="800" dirty="0" smtClean="0"/>
              <a:t> Т. https</a:t>
            </a:r>
            <a:r>
              <a:rPr lang="ru-RU" sz="800" dirty="0"/>
              <a:t>://beautyhack.ru/telo/psihologiya/4-podkasta-kotorye-ya-slushayu-sama-i-sovetuyu-vam</a:t>
            </a:r>
          </a:p>
        </p:txBody>
      </p:sp>
    </p:spTree>
    <p:extLst>
      <p:ext uri="{BB962C8B-B14F-4D97-AF65-F5344CB8AC3E}">
        <p14:creationId xmlns:p14="http://schemas.microsoft.com/office/powerpoint/2010/main" val="3505811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048"/>
          </a:xfrm>
        </p:spPr>
        <p:txBody>
          <a:bodyPr>
            <a:normAutofit/>
          </a:bodyPr>
          <a:lstStyle/>
          <a:p>
            <a:pPr algn="ctr" fontAlgn="base"/>
            <a:r>
              <a:rPr lang="ru-RU" sz="3600" b="1" dirty="0" smtClean="0"/>
              <a:t>Как понять, что на связи </a:t>
            </a:r>
            <a:r>
              <a:rPr lang="ru-RU" sz="3600" b="1" dirty="0" err="1" smtClean="0"/>
              <a:t>хейтер</a:t>
            </a:r>
            <a:r>
              <a:rPr lang="ru-RU" sz="3600" b="1" dirty="0" smtClean="0"/>
              <a:t>, а не критик?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5343"/>
            <a:ext cx="10515600" cy="522162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i="1" dirty="0" smtClean="0"/>
              <a:t>Ключевая разница - в целях</a:t>
            </a:r>
            <a:r>
              <a:rPr lang="ru-RU" dirty="0" smtClean="0"/>
              <a:t>.  У </a:t>
            </a:r>
            <a:r>
              <a:rPr lang="ru-RU" dirty="0" err="1" smtClean="0"/>
              <a:t>хейтера</a:t>
            </a:r>
            <a:r>
              <a:rPr lang="ru-RU" dirty="0" smtClean="0"/>
              <a:t> цель одна —  объяснить всем, что он крутой и умный, а вы  — так себе и лох, не профессионал или кто-то там еще. У человека, который пытается разобраться в сути проблемы и понять всегда вопросов и сомнений больше, чем ответов и диагнозов. У </a:t>
            </a:r>
            <a:r>
              <a:rPr lang="ru-RU" dirty="0" err="1" smtClean="0"/>
              <a:t>хейтера</a:t>
            </a:r>
            <a:r>
              <a:rPr lang="ru-RU" dirty="0" smtClean="0"/>
              <a:t> - ровно наоборот.</a:t>
            </a:r>
          </a:p>
          <a:p>
            <a:pPr fontAlgn="base"/>
            <a:r>
              <a:rPr lang="ru-RU" dirty="0" err="1" smtClean="0"/>
              <a:t>Хейтер</a:t>
            </a:r>
            <a:r>
              <a:rPr lang="ru-RU" dirty="0" smtClean="0"/>
              <a:t> </a:t>
            </a:r>
            <a:r>
              <a:rPr lang="ru-RU" b="1" dirty="0"/>
              <a:t>не будет задавать вопросы</a:t>
            </a:r>
            <a:r>
              <a:rPr lang="ru-RU" dirty="0"/>
              <a:t>, уточнять факты, опираться на то, что </a:t>
            </a:r>
            <a:r>
              <a:rPr lang="ru-RU" dirty="0" smtClean="0"/>
              <a:t>написано</a:t>
            </a:r>
          </a:p>
          <a:p>
            <a:pPr fontAlgn="base"/>
            <a:r>
              <a:rPr lang="ru-RU" dirty="0" err="1" smtClean="0"/>
              <a:t>Хейтер</a:t>
            </a:r>
            <a:r>
              <a:rPr lang="ru-RU" dirty="0" smtClean="0"/>
              <a:t> </a:t>
            </a:r>
            <a:r>
              <a:rPr lang="ru-RU" i="1" dirty="0" smtClean="0"/>
              <a:t>не будет разговаривать </a:t>
            </a:r>
            <a:r>
              <a:rPr lang="ru-RU" i="1" dirty="0"/>
              <a:t>уважительно</a:t>
            </a:r>
            <a:r>
              <a:rPr lang="ru-RU" dirty="0"/>
              <a:t>, писать "мне кажется, что" или другим образом показывать сомнение в своих </a:t>
            </a:r>
            <a:r>
              <a:rPr lang="ru-RU" dirty="0" smtClean="0"/>
              <a:t>словах.</a:t>
            </a:r>
          </a:p>
          <a:p>
            <a:pPr fontAlgn="base"/>
            <a:r>
              <a:rPr lang="ru-RU" dirty="0" smtClean="0"/>
              <a:t>Зато </a:t>
            </a:r>
            <a:r>
              <a:rPr lang="ru-RU" dirty="0"/>
              <a:t>он с легкостью будет </a:t>
            </a:r>
            <a:r>
              <a:rPr lang="ru-RU" i="1" dirty="0"/>
              <a:t>раздавать диагнозы </a:t>
            </a:r>
            <a:r>
              <a:rPr lang="ru-RU" dirty="0" smtClean="0"/>
              <a:t>(вы </a:t>
            </a:r>
            <a:r>
              <a:rPr lang="ru-RU" dirty="0"/>
              <a:t>не профессионал/вы не понимаете в этом ничего/ваш текст ерунда и выдумка),  использовать </a:t>
            </a:r>
            <a:r>
              <a:rPr lang="ru-RU" dirty="0" err="1" smtClean="0"/>
              <a:t>обесценную</a:t>
            </a:r>
            <a:r>
              <a:rPr lang="ru-RU" dirty="0" smtClean="0"/>
              <a:t> </a:t>
            </a:r>
            <a:r>
              <a:rPr lang="ru-RU" dirty="0"/>
              <a:t>или сниженную лексику, негативно окрашенный сленг </a:t>
            </a:r>
            <a:r>
              <a:rPr lang="ru-RU" dirty="0" smtClean="0"/>
              <a:t>("</a:t>
            </a:r>
            <a:r>
              <a:rPr lang="ru-RU" dirty="0"/>
              <a:t>у вас пригорело", "визжащие </a:t>
            </a:r>
            <a:r>
              <a:rPr lang="ru-RU" dirty="0" err="1"/>
              <a:t>блогеры</a:t>
            </a:r>
            <a:r>
              <a:rPr lang="ru-RU" dirty="0"/>
              <a:t>", "да это все бред", "кто вам сказал такую ерунду</a:t>
            </a:r>
            <a:r>
              <a:rPr lang="ru-RU" dirty="0" smtClean="0"/>
              <a:t>").</a:t>
            </a:r>
          </a:p>
          <a:p>
            <a:pPr fontAlgn="base"/>
            <a:r>
              <a:rPr lang="ru-RU" dirty="0" err="1" smtClean="0"/>
              <a:t>Хейтер</a:t>
            </a:r>
            <a:r>
              <a:rPr lang="ru-RU" dirty="0" smtClean="0"/>
              <a:t> </a:t>
            </a:r>
            <a:r>
              <a:rPr lang="ru-RU" dirty="0"/>
              <a:t>будет </a:t>
            </a:r>
            <a:r>
              <a:rPr lang="ru-RU" i="1" dirty="0"/>
              <a:t>обесценивать ваши идеи, ваши чувства и ваш опыт</a:t>
            </a:r>
            <a:r>
              <a:rPr lang="ru-RU" dirty="0"/>
              <a:t>, </a:t>
            </a:r>
            <a:r>
              <a:rPr lang="ru-RU" i="1" dirty="0"/>
              <a:t>навязывать вам свою точку зрения </a:t>
            </a:r>
            <a:r>
              <a:rPr lang="ru-RU" dirty="0"/>
              <a:t>в качестве единственно правильной, игнорировать ваши вопросы, уточнения, призывы перейти в конструктивное </a:t>
            </a:r>
            <a:r>
              <a:rPr lang="ru-RU" dirty="0" smtClean="0"/>
              <a:t>русло.</a:t>
            </a:r>
          </a:p>
          <a:p>
            <a:pPr fontAlgn="base"/>
            <a:r>
              <a:rPr lang="ru-RU" dirty="0" err="1" smtClean="0"/>
              <a:t>Хейтер</a:t>
            </a:r>
            <a:r>
              <a:rPr lang="ru-RU" dirty="0" smtClean="0"/>
              <a:t> будет </a:t>
            </a:r>
            <a:r>
              <a:rPr lang="ru-RU" i="1" dirty="0" smtClean="0"/>
              <a:t>повторять </a:t>
            </a:r>
            <a:r>
              <a:rPr lang="ru-RU" i="1" dirty="0"/>
              <a:t>раз за разом одно и </a:t>
            </a:r>
            <a:r>
              <a:rPr lang="ru-RU" i="1" dirty="0" smtClean="0"/>
              <a:t>то же </a:t>
            </a:r>
            <a:r>
              <a:rPr lang="ru-RU" dirty="0"/>
              <a:t>(иногда комментарий копируется и много раз воспроизводится в ответ на все ваши реплики) и призывать в комментарии друзей, которые будут вести себя точно так же, как и он.</a:t>
            </a:r>
          </a:p>
          <a:p>
            <a:pPr marL="0" indent="0" algn="ctr" fontAlgn="base">
              <a:buNone/>
            </a:pPr>
            <a:r>
              <a:rPr lang="ru-RU" dirty="0"/>
              <a:t> </a:t>
            </a:r>
            <a:r>
              <a:rPr lang="ru-RU" dirty="0" smtClean="0"/>
              <a:t>Если </a:t>
            </a:r>
            <a:r>
              <a:rPr lang="ru-RU" dirty="0"/>
              <a:t>вы видите, что с вами разговаривают неуважительно, используют сниженную лексику, агрессивные нападки и ответы вместо вопросов  — </a:t>
            </a:r>
            <a:r>
              <a:rPr lang="ru-RU" dirty="0" smtClean="0"/>
              <a:t>осторожно. На </a:t>
            </a:r>
            <a:r>
              <a:rPr lang="ru-RU" dirty="0"/>
              <a:t>связи </a:t>
            </a:r>
            <a:r>
              <a:rPr lang="ru-RU" dirty="0" err="1"/>
              <a:t>хейтер</a:t>
            </a:r>
            <a:r>
              <a:rPr lang="ru-RU" dirty="0"/>
              <a:t> и </a:t>
            </a:r>
            <a:r>
              <a:rPr lang="ru-RU" i="1" dirty="0"/>
              <a:t>ему не нужна ваша правда. Ему нужно, чтобы вам было плохо</a:t>
            </a:r>
            <a:r>
              <a:rPr lang="ru-RU" dirty="0" smtClean="0"/>
              <a:t>. Он </a:t>
            </a:r>
            <a:r>
              <a:rPr lang="ru-RU" dirty="0" err="1" smtClean="0"/>
              <a:t>самоутверждается</a:t>
            </a:r>
            <a:r>
              <a:rPr lang="ru-RU" dirty="0" smtClean="0"/>
              <a:t> за ваш счет.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890016" y="6327088"/>
            <a:ext cx="217399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/>
              <a:t>https://tumbalele.livejournal.com/105471.html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260415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Результаты </a:t>
            </a:r>
            <a:r>
              <a:rPr lang="ru-RU" sz="2800" dirty="0"/>
              <a:t>анализа всех постов в открытых группах "Подслушано в ***" за период с 01.01.2017 по </a:t>
            </a:r>
            <a:r>
              <a:rPr lang="ru-RU" sz="2800" dirty="0" smtClean="0"/>
              <a:t>15.06.2017 (г. Санкт-Петербург)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787" y="1869744"/>
            <a:ext cx="7448419" cy="4191314"/>
          </a:xfrm>
        </p:spPr>
      </p:pic>
      <p:sp>
        <p:nvSpPr>
          <p:cNvPr id="5" name="Прямоугольник 4"/>
          <p:cNvSpPr/>
          <p:nvPr/>
        </p:nvSpPr>
        <p:spPr>
          <a:xfrm>
            <a:off x="5763904" y="6388604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800" dirty="0"/>
              <a:t>(</a:t>
            </a:r>
            <a:r>
              <a:rPr lang="en-US" sz="800" dirty="0"/>
              <a:t>https://mel.fm/blog/tsentr-treninga/18256-kiberbulling-kak-vyglyadit-travlya-sredi-shkolnikov-v-sotssetyakh</a:t>
            </a:r>
            <a:r>
              <a:rPr lang="ru-RU" sz="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90168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Реальное число жертв </a:t>
            </a:r>
            <a:r>
              <a:rPr lang="ru-RU" dirty="0" err="1" smtClean="0"/>
              <a:t>буллинга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Ошибочно думать, что жертвой </a:t>
            </a:r>
            <a:r>
              <a:rPr lang="ru-RU" dirty="0" err="1"/>
              <a:t>буллинга</a:t>
            </a:r>
            <a:r>
              <a:rPr lang="ru-RU" dirty="0"/>
              <a:t> является только тот, кого обижают. Когда в классе над кем-то издеваются, психологически травмируются </a:t>
            </a:r>
            <a:r>
              <a:rPr lang="ru-RU" dirty="0" smtClean="0"/>
              <a:t>свидетели</a:t>
            </a:r>
          </a:p>
          <a:p>
            <a:pPr marL="0" indent="0" algn="r">
              <a:buNone/>
            </a:pPr>
            <a:r>
              <a:rPr lang="ru-RU" sz="800" dirty="0"/>
              <a:t>(</a:t>
            </a:r>
            <a:r>
              <a:rPr lang="en-US" sz="800" dirty="0"/>
              <a:t>https://mel.fm/blog/tsentr-treninga/18256-kiberbulling-kak-vyglyadit-travlya-sredi-shkolnikov-v-sotssetyakh</a:t>
            </a:r>
            <a:r>
              <a:rPr lang="ru-RU" sz="800" dirty="0"/>
              <a:t>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022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Лаборатория Касперского» и агентство B2B </a:t>
            </a:r>
            <a:r>
              <a:rPr lang="ru-RU" sz="2400" dirty="0" err="1"/>
              <a:t>International</a:t>
            </a:r>
            <a:r>
              <a:rPr lang="ru-RU" sz="2400" dirty="0"/>
              <a:t> </a:t>
            </a:r>
            <a:r>
              <a:rPr lang="ru-RU" sz="2400" dirty="0" smtClean="0"/>
              <a:t>опросили российских </a:t>
            </a:r>
            <a:r>
              <a:rPr lang="ru-RU" sz="2400" dirty="0"/>
              <a:t>родителей об их отношении к безопасности детей в интернете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609756"/>
              </p:ext>
            </p:extLst>
          </p:nvPr>
        </p:nvGraphicFramePr>
        <p:xfrm>
          <a:off x="1760562" y="1690688"/>
          <a:ext cx="9321420" cy="3453606"/>
        </p:xfrm>
        <a:graphic>
          <a:graphicData uri="http://schemas.openxmlformats.org/drawingml/2006/table">
            <a:tbl>
              <a:tblPr/>
              <a:tblGrid>
                <a:gridCol w="2330355">
                  <a:extLst>
                    <a:ext uri="{9D8B030D-6E8A-4147-A177-3AD203B41FA5}">
                      <a16:colId xmlns:a16="http://schemas.microsoft.com/office/drawing/2014/main" val="4164425776"/>
                    </a:ext>
                  </a:extLst>
                </a:gridCol>
                <a:gridCol w="2330355">
                  <a:extLst>
                    <a:ext uri="{9D8B030D-6E8A-4147-A177-3AD203B41FA5}">
                      <a16:colId xmlns:a16="http://schemas.microsoft.com/office/drawing/2014/main" val="2430988538"/>
                    </a:ext>
                  </a:extLst>
                </a:gridCol>
                <a:gridCol w="2330355">
                  <a:extLst>
                    <a:ext uri="{9D8B030D-6E8A-4147-A177-3AD203B41FA5}">
                      <a16:colId xmlns:a16="http://schemas.microsoft.com/office/drawing/2014/main" val="1419640793"/>
                    </a:ext>
                  </a:extLst>
                </a:gridCol>
                <a:gridCol w="2330355">
                  <a:extLst>
                    <a:ext uri="{9D8B030D-6E8A-4147-A177-3AD203B41FA5}">
                      <a16:colId xmlns:a16="http://schemas.microsoft.com/office/drawing/2014/main" val="370289811"/>
                    </a:ext>
                  </a:extLst>
                </a:gridCol>
              </a:tblGrid>
              <a:tr h="3453606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solidFill>
                            <a:srgbClr val="2C2C2C"/>
                          </a:solidFill>
                          <a:effectLst/>
                        </a:rPr>
                        <a:t>33%</a:t>
                      </a:r>
                      <a:endParaRPr lang="ru-RU">
                        <a:solidFill>
                          <a:srgbClr val="2C2C2C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b="0">
                          <a:solidFill>
                            <a:srgbClr val="333333"/>
                          </a:solidFill>
                          <a:effectLst/>
                        </a:rPr>
                        <a:t>следят за активностью детей в интернете</a:t>
                      </a:r>
                      <a:endParaRPr lang="ru-RU">
                        <a:solidFill>
                          <a:srgbClr val="2C2C2C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27%</a:t>
                      </a:r>
                      <a:endParaRPr lang="ru-RU">
                        <a:solidFill>
                          <a:srgbClr val="2C2C2C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>
                          <a:solidFill>
                            <a:srgbClr val="2C2C2C"/>
                          </a:solidFill>
                          <a:effectLst/>
                        </a:rPr>
                        <a:t>фильтруют контент или используют программы для отслеживания трафика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26%</a:t>
                      </a:r>
                      <a:endParaRPr lang="ru-RU">
                        <a:solidFill>
                          <a:srgbClr val="2C2C2C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>
                          <a:solidFill>
                            <a:srgbClr val="2C2C2C"/>
                          </a:solidFill>
                          <a:effectLst/>
                        </a:rPr>
                        <a:t>рассказывают детям об угрозах</a:t>
                      </a:r>
                    </a:p>
                    <a:p>
                      <a:pPr algn="ctr"/>
                      <a:r>
                        <a:rPr lang="ru-RU">
                          <a:solidFill>
                            <a:srgbClr val="2C2C2C"/>
                          </a:solidFill>
                          <a:effectLst/>
                        </a:rPr>
                        <a:t>в интернете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2C2C2C"/>
                          </a:solidFill>
                          <a:effectLst/>
                        </a:rPr>
                        <a:t>14%</a:t>
                      </a:r>
                      <a:endParaRPr lang="ru-RU" dirty="0">
                        <a:solidFill>
                          <a:srgbClr val="2C2C2C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rgbClr val="2C2C2C"/>
                          </a:solidFill>
                          <a:effectLst/>
                        </a:rPr>
                        <a:t>«подружились» со своими детьми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rgbClr val="2C2C2C"/>
                          </a:solidFill>
                          <a:effectLst/>
                        </a:rPr>
                        <a:t>в социальных сетях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193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8759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1270</Words>
  <Application>Microsoft Office PowerPoint</Application>
  <PresentationFormat>Широкоэкранный</PresentationFormat>
  <Paragraphs>101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&amp;quot</vt:lpstr>
      <vt:lpstr>Arial</vt:lpstr>
      <vt:lpstr>Calibri</vt:lpstr>
      <vt:lpstr>Calibri Light</vt:lpstr>
      <vt:lpstr>inherit</vt:lpstr>
      <vt:lpstr>Тема Office</vt:lpstr>
      <vt:lpstr>Травля в виртуальном пространстве</vt:lpstr>
      <vt:lpstr>Кибербуллинг</vt:lpstr>
      <vt:lpstr>Примеры кибербуллинга</vt:lpstr>
      <vt:lpstr>Хейтинг</vt:lpstr>
      <vt:lpstr>Виды хейтеров</vt:lpstr>
      <vt:lpstr>Как понять, что на связи хейтер, а не критик?</vt:lpstr>
      <vt:lpstr>Результаты анализа всех постов в открытых группах "Подслушано в ***" за период с 01.01.2017 по 15.06.2017 (г. Санкт-Петербург)</vt:lpstr>
      <vt:lpstr>Реальное число жертв буллинга?</vt:lpstr>
      <vt:lpstr>Лаборатория Касперского» и агентство B2B International опросили российских родителей об их отношении к безопасности детей в интернете</vt:lpstr>
      <vt:lpstr>Что переживает жертва?</vt:lpstr>
      <vt:lpstr>Что делать?</vt:lpstr>
      <vt:lpstr>Презентация PowerPoint</vt:lpstr>
      <vt:lpstr>Если вы читаете посты, где кого-то травят</vt:lpstr>
      <vt:lpstr>Где помогут</vt:lpstr>
      <vt:lpstr>Ответственность</vt:lpstr>
      <vt:lpstr>"Добро пожаловать в Кливленд" написал он на крыше, которую видят пассажиры садящихся неподалеку самолетов. Правда, дело было в Милуоки </vt:lpstr>
      <vt:lpstr>Ещё один любитель потроллить авиапассажиров...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Оля</cp:lastModifiedBy>
  <cp:revision>81</cp:revision>
  <dcterms:created xsi:type="dcterms:W3CDTF">2019-02-24T18:20:09Z</dcterms:created>
  <dcterms:modified xsi:type="dcterms:W3CDTF">2020-04-08T15:37:04Z</dcterms:modified>
</cp:coreProperties>
</file>