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389" r:id="rId6"/>
    <p:sldId id="388" r:id="rId7"/>
    <p:sldId id="390" r:id="rId8"/>
    <p:sldId id="266" r:id="rId9"/>
    <p:sldId id="258" r:id="rId10"/>
    <p:sldId id="267" r:id="rId11"/>
    <p:sldId id="261" r:id="rId12"/>
    <p:sldId id="392" r:id="rId13"/>
    <p:sldId id="262" r:id="rId14"/>
    <p:sldId id="264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0CCD18-55E0-41B3-9DC7-739DEE0AD340}" type="datetime1">
              <a:rPr lang="ru-RU" smtClean="0"/>
              <a:t>08.02.2021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E95664-4811-4F2E-9C58-5236E9ABD6FD}" type="datetime1">
              <a:rPr lang="ru-RU" noProof="0" smtClean="0"/>
              <a:t>08.02.2021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56126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78132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4656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8249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8957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ОБРАЗЕЦ</a:t>
            </a:r>
          </a:p>
        </p:txBody>
      </p:sp>
      <p:sp>
        <p:nvSpPr>
          <p:cNvPr id="42" name="Рисунок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45" name="Текст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МЕСЯЦ</a:t>
            </a:r>
            <a:br>
              <a:rPr lang="ru-RU" noProof="0"/>
            </a:br>
            <a:r>
              <a:rPr lang="ru-RU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афический объект 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grpSp>
        <p:nvGrpSpPr>
          <p:cNvPr id="23" name="Графический объект 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0" name="Рисунок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1" name="Текст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 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Текст 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учну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рафический объект 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7" name="Текст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5" name="Текст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6" name="Текст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8" name="Текст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9" name="Текст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0" name="Текст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5" name="Рисунок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44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афический объект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9" name="Графический объект 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1" name="Полилиния: Фигура 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афический объект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5" name="Дата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Графический объект 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2" name="Графический объект 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22" name="Графический объект 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афический объект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Полилиния: Фигура 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диаграммы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Диаграмма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таблицы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аблица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афический объект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Полилиния: Фигура 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9" name="Графический объект 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Текст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Заголовок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Большое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афический объект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Замещающее медиа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медиа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  <p:sldLayoutId id="2147483671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m.e.lashkina@yandex.ru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s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Дети за партой, смотрящие в записную книжку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ru-RU" sz="2000" dirty="0"/>
              <a:t>6февраля </a:t>
            </a:r>
            <a:r>
              <a:rPr lang="ru-RU" sz="2400" dirty="0"/>
              <a:t>2021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dirty="0"/>
              <a:t>Приемная кампания продолжается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7861700" y="5116533"/>
            <a:ext cx="4386203" cy="858767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ru-RU" b="1" dirty="0"/>
              <a:t>Набор в 5 классы </a:t>
            </a:r>
          </a:p>
          <a:p>
            <a:pPr rtl="0"/>
            <a:r>
              <a:rPr lang="ru-RU" b="1" dirty="0"/>
              <a:t>2021 – 22 </a:t>
            </a:r>
            <a:r>
              <a:rPr lang="ru-RU" b="1" dirty="0" err="1"/>
              <a:t>уч</a:t>
            </a:r>
            <a:r>
              <a:rPr lang="ru-RU" b="1" dirty="0"/>
              <a:t> года</a:t>
            </a:r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10</a:t>
            </a:fld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 rtlCol="0"/>
          <a:lstStyle/>
          <a:p>
            <a:pPr rtl="0"/>
            <a:r>
              <a:rPr lang="ru-RU" dirty="0"/>
              <a:t>Май –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dirty="0"/>
              <a:t>Деление по классам (пожелания родителей собираются до 15.05)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dirty="0"/>
              <a:t>Родительские собрания по классам 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61166" y="919125"/>
            <a:ext cx="3890555" cy="1091949"/>
          </a:xfrm>
        </p:spPr>
        <p:txBody>
          <a:bodyPr rtlCol="0">
            <a:noAutofit/>
          </a:bodyPr>
          <a:lstStyle/>
          <a:p>
            <a:pPr rtl="0"/>
            <a:r>
              <a:rPr lang="ru-RU" sz="3400" dirty="0"/>
              <a:t>Что дальше?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D0C05F2-E765-4AF9-9097-25158B1CBD6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175" r="5175"/>
          <a:stretch>
            <a:fillRect/>
          </a:stretch>
        </p:blipFill>
        <p:spPr>
          <a:xfrm>
            <a:off x="3875803" y="0"/>
            <a:ext cx="8316197" cy="6105631"/>
          </a:xfrm>
        </p:spPr>
      </p:pic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/>
              <a:t>Спасибо за внимание!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ru-RU" dirty="0"/>
              <a:t>Галина Шипарева</a:t>
            </a:r>
          </a:p>
        </p:txBody>
      </p:sp>
      <p:pic>
        <p:nvPicPr>
          <p:cNvPr id="7" name="Рисунок 6" descr="Мальчик, несущий красный рюкзак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49BF5EE0-D8A0-40DC-85EC-D6E9274D1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726" y="114300"/>
            <a:ext cx="9058275" cy="876300"/>
          </a:xfrm>
        </p:spPr>
        <p:txBody>
          <a:bodyPr>
            <a:normAutofit fontScale="90000"/>
          </a:bodyPr>
          <a:lstStyle/>
          <a:p>
            <a:pPr algn="ctr"/>
            <a:br>
              <a:rPr lang="ru-RU" altLang="ru-RU" sz="4800" dirty="0">
                <a:solidFill>
                  <a:srgbClr val="992600"/>
                </a:solidFill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ru-RU" altLang="ru-RU" sz="4800" dirty="0">
                <a:solidFill>
                  <a:srgbClr val="992600"/>
                </a:solidFill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ru-RU" altLang="ru-RU" sz="4800" dirty="0">
                <a:solidFill>
                  <a:srgbClr val="992600"/>
                </a:solidFill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4800" dirty="0">
                <a:solidFill>
                  <a:srgbClr val="002060"/>
                </a:solidFill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Координатор </a:t>
            </a:r>
          </a:p>
        </p:txBody>
      </p:sp>
      <p:sp>
        <p:nvSpPr>
          <p:cNvPr id="4099" name="Объект 2">
            <a:extLst>
              <a:ext uri="{FF2B5EF4-FFF2-40B4-BE49-F238E27FC236}">
                <a16:creationId xmlns:a16="http://schemas.microsoft.com/office/drawing/2014/main" id="{DB873F11-DF89-44E8-9FA8-0BEC7A4DD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ru-RU" sz="4800" b="1" dirty="0" err="1">
                <a:solidFill>
                  <a:srgbClr val="002060"/>
                </a:solidFill>
                <a:latin typeface="Bookman Old Style" pitchFamily="18" charset="0"/>
              </a:rPr>
              <a:t>Шипарева</a:t>
            </a:r>
            <a:r>
              <a:rPr lang="ru-RU" sz="48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ru-RU" sz="4800" b="1" dirty="0">
                <a:solidFill>
                  <a:srgbClr val="002060"/>
                </a:solidFill>
                <a:latin typeface="Bookman Old Style" pitchFamily="18" charset="0"/>
              </a:rPr>
              <a:t>Галина Афанасьевна</a:t>
            </a:r>
          </a:p>
          <a:p>
            <a:pPr marL="0" indent="0" algn="ctr">
              <a:buNone/>
              <a:defRPr/>
            </a:pPr>
            <a:r>
              <a:rPr lang="en-US" sz="4800" dirty="0">
                <a:solidFill>
                  <a:srgbClr val="002060"/>
                </a:solidFill>
                <a:latin typeface="Bookman Old Style" pitchFamily="18" charset="0"/>
              </a:rPr>
              <a:t>gashipareva@gmail.com</a:t>
            </a:r>
            <a:endParaRPr lang="ru-RU" sz="4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49BF5EE0-D8A0-40DC-85EC-D6E9274D1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726" y="114300"/>
            <a:ext cx="9058275" cy="876300"/>
          </a:xfrm>
        </p:spPr>
        <p:txBody>
          <a:bodyPr/>
          <a:lstStyle/>
          <a:p>
            <a:pPr algn="ctr"/>
            <a:r>
              <a:rPr lang="ru-RU" altLang="ru-RU" sz="4800" dirty="0">
                <a:solidFill>
                  <a:srgbClr val="992600"/>
                </a:solidFill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4099" name="Объект 2">
            <a:extLst>
              <a:ext uri="{FF2B5EF4-FFF2-40B4-BE49-F238E27FC236}">
                <a16:creationId xmlns:a16="http://schemas.microsoft.com/office/drawing/2014/main" id="{DB873F11-DF89-44E8-9FA8-0BEC7A4DD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ru-RU" sz="4800" b="1" dirty="0">
                <a:solidFill>
                  <a:srgbClr val="002060"/>
                </a:solidFill>
                <a:latin typeface="Bookman Old Style" pitchFamily="18" charset="0"/>
              </a:rPr>
              <a:t>Секретарь</a:t>
            </a:r>
          </a:p>
          <a:p>
            <a:pPr marL="0" indent="0" algn="ctr">
              <a:buNone/>
              <a:defRPr/>
            </a:pPr>
            <a:r>
              <a:rPr lang="ru-RU" sz="4800" b="1" dirty="0" err="1">
                <a:solidFill>
                  <a:srgbClr val="002060"/>
                </a:solidFill>
                <a:latin typeface="Bookman Old Style" pitchFamily="18" charset="0"/>
              </a:rPr>
              <a:t>Лашкина</a:t>
            </a:r>
            <a:r>
              <a:rPr lang="ru-RU" sz="4800" b="1" dirty="0">
                <a:solidFill>
                  <a:srgbClr val="002060"/>
                </a:solidFill>
                <a:latin typeface="Bookman Old Style" pitchFamily="18" charset="0"/>
              </a:rPr>
              <a:t> Мария Ефимовна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8858179-3DE4-447E-9995-BD8EFAD84044}"/>
              </a:ext>
            </a:extLst>
          </p:cNvPr>
          <p:cNvSpPr/>
          <p:nvPr/>
        </p:nvSpPr>
        <p:spPr>
          <a:xfrm>
            <a:off x="2093495" y="3704151"/>
            <a:ext cx="8277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</a:rPr>
              <a:t>8-495-963-76-77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m.e.lashkina@yandex.ru</a:t>
            </a:r>
            <a:endParaRPr lang="ru-RU" sz="4800" b="1" dirty="0">
              <a:solidFill>
                <a:srgbClr val="002060"/>
              </a:solidFill>
            </a:endParaRPr>
          </a:p>
          <a:p>
            <a:pPr algn="ctr"/>
            <a:endParaRPr lang="ru-RU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F759EEF0-CEAF-4B15-857E-D481FFD0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91BDBD4-A677-4BC9-B09C-85E80EA87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4</a:t>
            </a:fld>
            <a:endParaRPr lang="ru-RU" noProof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D6F3871-71A7-452C-B50B-9E64C5802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2788E3-6D8B-4338-82DE-3119D4416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04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2E2F7475-598D-48EE-884D-AE23F01C7F63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/>
          <a:stretch>
            <a:fillRect/>
          </a:stretch>
        </p:blipFill>
        <p:spPr>
          <a:xfrm>
            <a:off x="7633700" y="661971"/>
            <a:ext cx="3441031" cy="6120452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8BB5920E-5B9F-48FF-8D53-FF2D43FEDF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Из ответов родителей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3F9D4F0-0EC2-4DEB-B4EB-ACB12D57D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138" y="3248024"/>
            <a:ext cx="6665494" cy="2803859"/>
          </a:xfrm>
        </p:spPr>
        <p:txBody>
          <a:bodyPr/>
          <a:lstStyle/>
          <a:p>
            <a:r>
              <a:rPr lang="ru-RU" dirty="0"/>
              <a:t>Материал курсов отличный, все доходчиво объясняют, только не все сделанные упражнения отображаются  в прогрессе успехов.</a:t>
            </a:r>
          </a:p>
          <a:p>
            <a:pPr algn="just"/>
            <a:r>
              <a:rPr lang="ru-RU" dirty="0"/>
              <a:t>Материалы представлены в удобной форме, понравилась система проверки ошибок. Сложность выше, чем на контрольной работе, но это как раз и нужно в данном случае.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E88FD32-9DF6-480C-AA60-2D3AFDB8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5</a:t>
            </a:fld>
            <a:endParaRPr lang="ru-RU" noProof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2036BE5-49B3-4F6A-BFC0-82FA5EFA8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78980" y="883464"/>
            <a:ext cx="4576670" cy="1042492"/>
          </a:xfrm>
        </p:spPr>
        <p:txBody>
          <a:bodyPr>
            <a:normAutofit fontScale="90000"/>
          </a:bodyPr>
          <a:lstStyle/>
          <a:p>
            <a:r>
              <a:rPr lang="ru-RU" dirty="0"/>
              <a:t>Об осенних курсах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CB17E0E6-C155-488C-A872-1C7B41FEB80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653463" y="252664"/>
            <a:ext cx="5401507" cy="39446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Из СМС </a:t>
            </a:r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E9BFC781-06E5-4FEC-A6A8-E3D083A49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688541"/>
              </p:ext>
            </p:extLst>
          </p:nvPr>
        </p:nvGraphicFramePr>
        <p:xfrm>
          <a:off x="433138" y="4740442"/>
          <a:ext cx="6880499" cy="763778"/>
        </p:xfrm>
        <a:graphic>
          <a:graphicData uri="http://schemas.openxmlformats.org/drawingml/2006/table">
            <a:tbl>
              <a:tblPr firstRow="1" firstCol="1" bandRow="1"/>
              <a:tblGrid>
                <a:gridCol w="6880499">
                  <a:extLst>
                    <a:ext uri="{9D8B030D-6E8A-4147-A177-3AD203B41FA5}">
                      <a16:colId xmlns:a16="http://schemas.microsoft.com/office/drawing/2014/main" val="601459411"/>
                    </a:ext>
                  </a:extLst>
                </a:gridCol>
              </a:tblGrid>
              <a:tr h="445169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 включает в себя весь материал, изучаемый ребенком в школе. В курсе английского языка, на мой взгляд, не хватало аудирования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6" marR="5197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55179"/>
                  </a:ext>
                </a:extLst>
              </a:tr>
            </a:tbl>
          </a:graphicData>
        </a:graphic>
      </p:graphicFrame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55D1782-2BAD-439B-A031-61A5BF254D1F}"/>
              </a:ext>
            </a:extLst>
          </p:cNvPr>
          <p:cNvSpPr/>
          <p:nvPr/>
        </p:nvSpPr>
        <p:spPr>
          <a:xfrm>
            <a:off x="344126" y="5590218"/>
            <a:ext cx="63241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Материал доступно изложен и дает достаточный объём знаний. Система тестирования позволяет несколько раз проверить пройденный материал.  Спасибо за обучение!</a:t>
            </a:r>
          </a:p>
        </p:txBody>
      </p:sp>
    </p:spTree>
    <p:extLst>
      <p:ext uri="{BB962C8B-B14F-4D97-AF65-F5344CB8AC3E}">
        <p14:creationId xmlns:p14="http://schemas.microsoft.com/office/powerpoint/2010/main" val="2322360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85910" y="738519"/>
            <a:ext cx="5048742" cy="1028968"/>
          </a:xfrm>
        </p:spPr>
        <p:txBody>
          <a:bodyPr rtlCol="0">
            <a:normAutofit/>
          </a:bodyPr>
          <a:lstStyle/>
          <a:p>
            <a:pPr rtl="0"/>
            <a:r>
              <a:rPr lang="ru-RU" sz="2000" dirty="0"/>
              <a:t>Курсы когнитивного развития - 2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6001" y="2201779"/>
            <a:ext cx="4571010" cy="3902188"/>
          </a:xfrm>
        </p:spPr>
        <p:txBody>
          <a:bodyPr rtlCol="0"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Цель</a:t>
            </a:r>
            <a:r>
              <a:rPr lang="ru-RU" dirty="0"/>
              <a:t> - развитие у учащихся 4-х классов предпосылок к успешному школьному обучению в основной школе.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Занятия</a:t>
            </a:r>
            <a:r>
              <a:rPr lang="ru-RU" dirty="0"/>
              <a:t> по математике, русскому языку, английскому языку, чтению и развитию речи, психологическому тренингу.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Шаги</a:t>
            </a:r>
            <a:r>
              <a:rPr lang="ru-RU" dirty="0"/>
              <a:t> </a:t>
            </a:r>
          </a:p>
          <a:p>
            <a:pPr marL="0" indent="0" algn="just">
              <a:buNone/>
            </a:pPr>
            <a:r>
              <a:rPr lang="ru-RU" dirty="0"/>
              <a:t>1) зарегистрировать ребенка на портале  </a:t>
            </a:r>
            <a:r>
              <a:rPr lang="ru-RU" dirty="0">
                <a:hlinkClick r:id="rId3"/>
              </a:rPr>
              <a:t>www.mos.ru</a:t>
            </a:r>
            <a:r>
              <a:rPr lang="ru-RU" dirty="0"/>
              <a:t> (код курсов 1294784); 2) оплатить занятия (стоимость 4000 </a:t>
            </a:r>
            <a:r>
              <a:rPr lang="ru-RU" dirty="0" err="1"/>
              <a:t>руб</a:t>
            </a:r>
            <a:r>
              <a:rPr lang="ru-RU" dirty="0"/>
              <a:t> за 17 занятий); </a:t>
            </a:r>
          </a:p>
          <a:p>
            <a:pPr marL="0" indent="0" algn="just">
              <a:buNone/>
            </a:pPr>
            <a:r>
              <a:rPr lang="ru-RU" dirty="0"/>
              <a:t>3) подписать договор; </a:t>
            </a:r>
          </a:p>
          <a:p>
            <a:pPr marL="0" indent="0" algn="just">
              <a:buNone/>
            </a:pPr>
            <a:r>
              <a:rPr lang="ru-RU" dirty="0"/>
              <a:t>4) с подписанным договором и оплаченной квитанцией прийти с 24.02 по 26.02 к секретарю по адресу 2-я Пугачевская д. 6 и получить логин и пароль для доступа в систему занятий.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103967"/>
            <a:ext cx="3516396" cy="365126"/>
          </a:xfrm>
        </p:spPr>
        <p:txBody>
          <a:bodyPr rtlCol="0"/>
          <a:lstStyle/>
          <a:p>
            <a:pPr rtl="0"/>
            <a:r>
              <a:rPr lang="ru-RU" dirty="0"/>
              <a:t>С 27 февраля по 31 мая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6</a:t>
            </a:fld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47A1EF6-DD10-4522-B52A-8E15867B21A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27721" r="2772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87C53B-BF9F-4B28-B8E4-DE59CFFC0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7</a:t>
            </a:fld>
            <a:endParaRPr lang="ru-RU" noProof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466B565-D51C-4ACD-9A43-D304F4462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Бонус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2FE7587-D662-42E4-B562-429C880FC5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тех, кто посетит курсы 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CA522AE1-718B-4E1E-8073-DC15806676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Сканы работ диагностик будут размещены в личных кабинетов курсов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1DFC5AC-9B51-470C-A21C-ACD33FBA5D8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6646" r="6646"/>
          <a:stretch>
            <a:fillRect/>
          </a:stretch>
        </p:blipFill>
        <p:spPr>
          <a:xfrm>
            <a:off x="324852" y="0"/>
            <a:ext cx="5474369" cy="53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96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203831" y="875934"/>
            <a:ext cx="4596492" cy="1061509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dirty="0"/>
              <a:t>Диагностики общего потока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328024" cy="1700784"/>
          </a:xfrm>
        </p:spPr>
        <p:txBody>
          <a:bodyPr tIns="180000" bIns="108000" rtlCol="0">
            <a:normAutofit/>
          </a:bodyPr>
          <a:lstStyle/>
          <a:p>
            <a:pPr algn="ctr" rtl="0"/>
            <a:r>
              <a:rPr lang="ru-RU" dirty="0"/>
              <a:t>Демоверсии </a:t>
            </a:r>
          </a:p>
          <a:p>
            <a:pPr algn="ctr" rtl="0"/>
            <a:r>
              <a:rPr lang="ru-RU" dirty="0"/>
              <a:t>будут опубликованы </a:t>
            </a:r>
          </a:p>
          <a:p>
            <a:pPr algn="ctr" rtl="0"/>
            <a:r>
              <a:rPr lang="ru-RU" dirty="0"/>
              <a:t>1 марта 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83D9E27-1AC3-4FB1-9CE1-A4C5BB26FFF8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4153922271"/>
              </p:ext>
            </p:extLst>
          </p:nvPr>
        </p:nvGraphicFramePr>
        <p:xfrm>
          <a:off x="5159375" y="1161524"/>
          <a:ext cx="6102183" cy="4108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9957">
                  <a:extLst>
                    <a:ext uri="{9D8B030D-6E8A-4147-A177-3AD203B41FA5}">
                      <a16:colId xmlns:a16="http://schemas.microsoft.com/office/drawing/2014/main" val="1078058074"/>
                    </a:ext>
                  </a:extLst>
                </a:gridCol>
                <a:gridCol w="3182226">
                  <a:extLst>
                    <a:ext uri="{9D8B030D-6E8A-4147-A177-3AD203B41FA5}">
                      <a16:colId xmlns:a16="http://schemas.microsoft.com/office/drawing/2014/main" val="3420017166"/>
                    </a:ext>
                  </a:extLst>
                </a:gridCol>
              </a:tblGrid>
              <a:tr h="684718">
                <a:tc>
                  <a:txBody>
                    <a:bodyPr/>
                    <a:lstStyle/>
                    <a:p>
                      <a:pPr rtl="0"/>
                      <a:endParaRPr lang="ru-RU" sz="1200" b="1" noProof="0">
                        <a:latin typeface="+mj-lt"/>
                      </a:endParaRP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noProof="0" dirty="0">
                          <a:solidFill>
                            <a:schemeClr val="accent4"/>
                          </a:solidFill>
                          <a:latin typeface="+mj-lt"/>
                        </a:rPr>
                        <a:t>Дата диагностической работы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420211"/>
                  </a:ext>
                </a:extLst>
              </a:tr>
              <a:tr h="68471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3.04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479917"/>
                  </a:ext>
                </a:extLst>
              </a:tr>
              <a:tr h="68471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10.04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921562"/>
                  </a:ext>
                </a:extLst>
              </a:tr>
              <a:tr h="68471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Английский язык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10.04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525708"/>
                  </a:ext>
                </a:extLst>
              </a:tr>
              <a:tr h="68471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Чтение и развитие речи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17.04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068911"/>
                  </a:ext>
                </a:extLst>
              </a:tr>
              <a:tr h="68471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Психологическое тестирование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май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263446"/>
                  </a:ext>
                </a:extLst>
              </a:tr>
            </a:tbl>
          </a:graphicData>
        </a:graphic>
      </p:graphicFrame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823285"/>
            <a:ext cx="2639323" cy="610204"/>
          </a:xfrm>
        </p:spPr>
        <p:txBody>
          <a:bodyPr rtlCol="0"/>
          <a:lstStyle/>
          <a:p>
            <a:pPr algn="ctr"/>
            <a:r>
              <a:rPr lang="ru-RU" dirty="0"/>
              <a:t>30 апреля – публикация о зачисленных на предпрофильные  траектории </a:t>
            </a:r>
          </a:p>
          <a:p>
            <a:pPr rtl="0"/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4E981-9002-4F02-B351-2AA74639E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Условия поступления на траектории 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в 5 класс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715931"/>
              </p:ext>
            </p:extLst>
          </p:nvPr>
        </p:nvGraphicFramePr>
        <p:xfrm>
          <a:off x="581025" y="2341563"/>
          <a:ext cx="11293112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4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7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0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5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Траектория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Гимназическая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PRO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инженерная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PROc</a:t>
                      </a:r>
                      <a:r>
                        <a:rPr lang="ru-RU" b="1" dirty="0" err="1">
                          <a:solidFill>
                            <a:srgbClr val="002060"/>
                          </a:solidFill>
                        </a:rPr>
                        <a:t>оциально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-экономическая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Информационно-коммуникационных технологий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Экзамены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Математика – 75%</a:t>
                      </a:r>
                    </a:p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Русский язык – 75%</a:t>
                      </a:r>
                    </a:p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Английский язык – 70%</a:t>
                      </a:r>
                    </a:p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Чтение и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</a:rPr>
                        <a:t>рр</a:t>
                      </a:r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 – 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Математика – 75%</a:t>
                      </a:r>
                    </a:p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Русский язык – 75%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Чтение и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</a:rPr>
                        <a:t>рр</a:t>
                      </a:r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 – 80%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Математика и русский язык – 75%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Английский – 70% </a:t>
                      </a:r>
                    </a:p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Чтение и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</a:rPr>
                        <a:t>рр</a:t>
                      </a:r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 – 80%</a:t>
                      </a:r>
                    </a:p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Математика или русский язык не менее 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768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0_TF66931380" id="{DC75C98B-783C-4255-87B5-0120853E11B3}" vid="{F1DCB6F4-F218-4B29-83D3-19569F20917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F2E390-9EA7-455D-AC1E-A444746248A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начальной школы</Template>
  <TotalTime>0</TotalTime>
  <Words>356</Words>
  <Application>Microsoft Office PowerPoint</Application>
  <PresentationFormat>Широкоэкранный</PresentationFormat>
  <Paragraphs>88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Bookman Old Style</vt:lpstr>
      <vt:lpstr>Calibri</vt:lpstr>
      <vt:lpstr>Comic Sans MS</vt:lpstr>
      <vt:lpstr>Franklin Gothic Book</vt:lpstr>
      <vt:lpstr>Тема Office</vt:lpstr>
      <vt:lpstr>Приемная кампания продолжается </vt:lpstr>
      <vt:lpstr>   Координатор </vt:lpstr>
      <vt:lpstr> </vt:lpstr>
      <vt:lpstr>Презентация PowerPoint</vt:lpstr>
      <vt:lpstr>Об осенних курсах</vt:lpstr>
      <vt:lpstr>Курсы когнитивного развития - 2 </vt:lpstr>
      <vt:lpstr>Бонус</vt:lpstr>
      <vt:lpstr>Диагностики общего потока</vt:lpstr>
      <vt:lpstr>Условия поступления на траектории  в 5 класс</vt:lpstr>
      <vt:lpstr>Что дальше?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2021-02-05T08:13:25Z</dcterms:created>
  <dcterms:modified xsi:type="dcterms:W3CDTF">2021-02-08T19:06:05Z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