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301" r:id="rId5"/>
    <p:sldId id="299" r:id="rId6"/>
    <p:sldId id="307" r:id="rId7"/>
    <p:sldId id="306" r:id="rId8"/>
    <p:sldId id="259" r:id="rId9"/>
    <p:sldId id="260" r:id="rId10"/>
    <p:sldId id="261" r:id="rId11"/>
    <p:sldId id="263" r:id="rId12"/>
    <p:sldId id="30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04973-34AC-4DF5-8E6A-550F5151341A}" type="doc">
      <dgm:prSet loTypeId="urn:microsoft.com/office/officeart/2005/8/layout/target1" loCatId="relationship" qsTypeId="urn:microsoft.com/office/officeart/2005/8/quickstyle/simple1" qsCatId="simple" csTypeId="urn:microsoft.com/office/officeart/2005/8/colors/accent1_1" csCatId="accent1" phldr="1"/>
      <dgm:spPr/>
    </dgm:pt>
    <dgm:pt modelId="{0BE76556-08D0-4A52-A397-2B31FC1FD144}">
      <dgm:prSet phldrT="[Текст]" custT="1"/>
      <dgm:spPr/>
      <dgm:t>
        <a:bodyPr/>
        <a:lstStyle/>
        <a:p>
          <a:r>
            <a:rPr lang="ru-RU" sz="1400" dirty="0"/>
            <a:t>Акценты предметного обучения</a:t>
          </a:r>
        </a:p>
      </dgm:t>
    </dgm:pt>
    <dgm:pt modelId="{1FD221ED-BE33-4E70-9E7E-DB07CB14174A}" type="parTrans" cxnId="{F64EAB40-70F2-476F-9A8E-5616D5C30DB8}">
      <dgm:prSet/>
      <dgm:spPr/>
      <dgm:t>
        <a:bodyPr/>
        <a:lstStyle/>
        <a:p>
          <a:endParaRPr lang="ru-RU"/>
        </a:p>
      </dgm:t>
    </dgm:pt>
    <dgm:pt modelId="{5C4B54AC-898B-4B84-9A5A-5063D994903F}" type="sibTrans" cxnId="{F64EAB40-70F2-476F-9A8E-5616D5C30DB8}">
      <dgm:prSet/>
      <dgm:spPr/>
      <dgm:t>
        <a:bodyPr/>
        <a:lstStyle/>
        <a:p>
          <a:endParaRPr lang="ru-RU"/>
        </a:p>
      </dgm:t>
    </dgm:pt>
    <dgm:pt modelId="{793BFB15-8252-411D-88BD-9729D9D7FB95}">
      <dgm:prSet phldrT="[Текст]" custT="1"/>
      <dgm:spPr/>
      <dgm:t>
        <a:bodyPr/>
        <a:lstStyle/>
        <a:p>
          <a:r>
            <a:rPr lang="ru-RU" sz="1600" dirty="0"/>
            <a:t>Дополнительное образование</a:t>
          </a:r>
        </a:p>
      </dgm:t>
    </dgm:pt>
    <dgm:pt modelId="{6E5C4E63-EDED-4579-877D-BCBCC15A826C}" type="parTrans" cxnId="{0374CD2A-EAA6-4511-863D-B01536C1A7C6}">
      <dgm:prSet/>
      <dgm:spPr/>
      <dgm:t>
        <a:bodyPr/>
        <a:lstStyle/>
        <a:p>
          <a:endParaRPr lang="ru-RU"/>
        </a:p>
      </dgm:t>
    </dgm:pt>
    <dgm:pt modelId="{29C280CB-729A-4AC1-9439-F207AF266260}" type="sibTrans" cxnId="{0374CD2A-EAA6-4511-863D-B01536C1A7C6}">
      <dgm:prSet/>
      <dgm:spPr/>
      <dgm:t>
        <a:bodyPr/>
        <a:lstStyle/>
        <a:p>
          <a:endParaRPr lang="ru-RU"/>
        </a:p>
      </dgm:t>
    </dgm:pt>
    <dgm:pt modelId="{37CE9846-ABCF-48CB-BD58-233697EDA7BD}">
      <dgm:prSet phldrT="[Текст]" custT="1"/>
      <dgm:spPr/>
      <dgm:t>
        <a:bodyPr/>
        <a:lstStyle/>
        <a:p>
          <a:r>
            <a:rPr lang="ru-RU" sz="1600" dirty="0"/>
            <a:t>Внеурочная деятельность</a:t>
          </a:r>
        </a:p>
      </dgm:t>
    </dgm:pt>
    <dgm:pt modelId="{77ED1E9A-D042-49EF-A2FC-D8201C90D226}" type="parTrans" cxnId="{9B298573-AF43-4E23-AE31-91819D78E896}">
      <dgm:prSet/>
      <dgm:spPr/>
      <dgm:t>
        <a:bodyPr/>
        <a:lstStyle/>
        <a:p>
          <a:endParaRPr lang="ru-RU"/>
        </a:p>
      </dgm:t>
    </dgm:pt>
    <dgm:pt modelId="{D0390A43-9168-4941-8A37-BB24F069AAA0}" type="sibTrans" cxnId="{9B298573-AF43-4E23-AE31-91819D78E896}">
      <dgm:prSet/>
      <dgm:spPr/>
      <dgm:t>
        <a:bodyPr/>
        <a:lstStyle/>
        <a:p>
          <a:endParaRPr lang="ru-RU"/>
        </a:p>
      </dgm:t>
    </dgm:pt>
    <dgm:pt modelId="{F419023B-27F1-48ED-84B8-7A22F5623ADF}" type="pres">
      <dgm:prSet presAssocID="{97904973-34AC-4DF5-8E6A-550F5151341A}" presName="composite" presStyleCnt="0">
        <dgm:presLayoutVars>
          <dgm:chMax val="5"/>
          <dgm:dir/>
          <dgm:resizeHandles val="exact"/>
        </dgm:presLayoutVars>
      </dgm:prSet>
      <dgm:spPr/>
    </dgm:pt>
    <dgm:pt modelId="{B424B86D-8EDC-4D46-823A-87EEF398AB3D}" type="pres">
      <dgm:prSet presAssocID="{0BE76556-08D0-4A52-A397-2B31FC1FD144}" presName="circle1" presStyleLbl="lnNode1" presStyleIdx="0" presStyleCnt="3"/>
      <dgm:spPr/>
    </dgm:pt>
    <dgm:pt modelId="{E9B99032-A0EB-4BA7-8C32-C302B26A36F5}" type="pres">
      <dgm:prSet presAssocID="{0BE76556-08D0-4A52-A397-2B31FC1FD144}" presName="text1" presStyleLbl="revTx" presStyleIdx="0" presStyleCnt="3">
        <dgm:presLayoutVars>
          <dgm:bulletEnabled val="1"/>
        </dgm:presLayoutVars>
      </dgm:prSet>
      <dgm:spPr/>
    </dgm:pt>
    <dgm:pt modelId="{9081D2AF-AEA5-4CB9-80A7-8961BBD4C807}" type="pres">
      <dgm:prSet presAssocID="{0BE76556-08D0-4A52-A397-2B31FC1FD144}" presName="line1" presStyleLbl="callout" presStyleIdx="0" presStyleCnt="6"/>
      <dgm:spPr/>
    </dgm:pt>
    <dgm:pt modelId="{B0294824-04D6-43D0-8CD8-B5FF9BA0B204}" type="pres">
      <dgm:prSet presAssocID="{0BE76556-08D0-4A52-A397-2B31FC1FD144}" presName="d1" presStyleLbl="callout" presStyleIdx="1" presStyleCnt="6"/>
      <dgm:spPr/>
    </dgm:pt>
    <dgm:pt modelId="{45BB6A2D-BE04-40C4-B655-52F4AE764DCF}" type="pres">
      <dgm:prSet presAssocID="{793BFB15-8252-411D-88BD-9729D9D7FB95}" presName="circle2" presStyleLbl="lnNode1" presStyleIdx="1" presStyleCnt="3"/>
      <dgm:spPr/>
    </dgm:pt>
    <dgm:pt modelId="{009B3A38-A912-48C4-8E59-0810B57E8C40}" type="pres">
      <dgm:prSet presAssocID="{793BFB15-8252-411D-88BD-9729D9D7FB95}" presName="text2" presStyleLbl="revTx" presStyleIdx="1" presStyleCnt="3" custScaleX="145828">
        <dgm:presLayoutVars>
          <dgm:bulletEnabled val="1"/>
        </dgm:presLayoutVars>
      </dgm:prSet>
      <dgm:spPr/>
    </dgm:pt>
    <dgm:pt modelId="{1A1F7F8A-4C7B-4C92-B1DB-DCEA8DBB2570}" type="pres">
      <dgm:prSet presAssocID="{793BFB15-8252-411D-88BD-9729D9D7FB95}" presName="line2" presStyleLbl="callout" presStyleIdx="2" presStyleCnt="6"/>
      <dgm:spPr/>
    </dgm:pt>
    <dgm:pt modelId="{821D4520-A706-489C-B677-E2D737AD42C4}" type="pres">
      <dgm:prSet presAssocID="{793BFB15-8252-411D-88BD-9729D9D7FB95}" presName="d2" presStyleLbl="callout" presStyleIdx="3" presStyleCnt="6"/>
      <dgm:spPr/>
    </dgm:pt>
    <dgm:pt modelId="{69ADD702-DDC3-44B8-B2F8-338C0C3BC479}" type="pres">
      <dgm:prSet presAssocID="{37CE9846-ABCF-48CB-BD58-233697EDA7BD}" presName="circle3" presStyleLbl="lnNode1" presStyleIdx="2" presStyleCnt="3"/>
      <dgm:spPr/>
    </dgm:pt>
    <dgm:pt modelId="{39F0DD7A-92E6-4AB2-AC22-01ADB31CED91}" type="pres">
      <dgm:prSet presAssocID="{37CE9846-ABCF-48CB-BD58-233697EDA7BD}" presName="text3" presStyleLbl="revTx" presStyleIdx="2" presStyleCnt="3">
        <dgm:presLayoutVars>
          <dgm:bulletEnabled val="1"/>
        </dgm:presLayoutVars>
      </dgm:prSet>
      <dgm:spPr/>
    </dgm:pt>
    <dgm:pt modelId="{A8AF373B-6357-49E5-A878-D67CA114A9D7}" type="pres">
      <dgm:prSet presAssocID="{37CE9846-ABCF-48CB-BD58-233697EDA7BD}" presName="line3" presStyleLbl="callout" presStyleIdx="4" presStyleCnt="6"/>
      <dgm:spPr/>
    </dgm:pt>
    <dgm:pt modelId="{0FD4022B-EE33-40FC-9FF5-7E82F0C17D3B}" type="pres">
      <dgm:prSet presAssocID="{37CE9846-ABCF-48CB-BD58-233697EDA7BD}" presName="d3" presStyleLbl="callout" presStyleIdx="5" presStyleCnt="6"/>
      <dgm:spPr/>
    </dgm:pt>
  </dgm:ptLst>
  <dgm:cxnLst>
    <dgm:cxn modelId="{5B517F02-2A03-4E40-9804-E07B27870C44}" type="presOf" srcId="{793BFB15-8252-411D-88BD-9729D9D7FB95}" destId="{009B3A38-A912-48C4-8E59-0810B57E8C40}" srcOrd="0" destOrd="0" presId="urn:microsoft.com/office/officeart/2005/8/layout/target1"/>
    <dgm:cxn modelId="{0374CD2A-EAA6-4511-863D-B01536C1A7C6}" srcId="{97904973-34AC-4DF5-8E6A-550F5151341A}" destId="{793BFB15-8252-411D-88BD-9729D9D7FB95}" srcOrd="1" destOrd="0" parTransId="{6E5C4E63-EDED-4579-877D-BCBCC15A826C}" sibTransId="{29C280CB-729A-4AC1-9439-F207AF266260}"/>
    <dgm:cxn modelId="{F64EAB40-70F2-476F-9A8E-5616D5C30DB8}" srcId="{97904973-34AC-4DF5-8E6A-550F5151341A}" destId="{0BE76556-08D0-4A52-A397-2B31FC1FD144}" srcOrd="0" destOrd="0" parTransId="{1FD221ED-BE33-4E70-9E7E-DB07CB14174A}" sibTransId="{5C4B54AC-898B-4B84-9A5A-5063D994903F}"/>
    <dgm:cxn modelId="{4A0A1943-49CE-40BE-969E-3B611321B675}" type="presOf" srcId="{37CE9846-ABCF-48CB-BD58-233697EDA7BD}" destId="{39F0DD7A-92E6-4AB2-AC22-01ADB31CED91}" srcOrd="0" destOrd="0" presId="urn:microsoft.com/office/officeart/2005/8/layout/target1"/>
    <dgm:cxn modelId="{23A2B371-4550-4186-8133-616D0B39FE3A}" type="presOf" srcId="{0BE76556-08D0-4A52-A397-2B31FC1FD144}" destId="{E9B99032-A0EB-4BA7-8C32-C302B26A36F5}" srcOrd="0" destOrd="0" presId="urn:microsoft.com/office/officeart/2005/8/layout/target1"/>
    <dgm:cxn modelId="{9B298573-AF43-4E23-AE31-91819D78E896}" srcId="{97904973-34AC-4DF5-8E6A-550F5151341A}" destId="{37CE9846-ABCF-48CB-BD58-233697EDA7BD}" srcOrd="2" destOrd="0" parTransId="{77ED1E9A-D042-49EF-A2FC-D8201C90D226}" sibTransId="{D0390A43-9168-4941-8A37-BB24F069AAA0}"/>
    <dgm:cxn modelId="{8DE491FB-A327-4E75-84C0-65531CE88B39}" type="presOf" srcId="{97904973-34AC-4DF5-8E6A-550F5151341A}" destId="{F419023B-27F1-48ED-84B8-7A22F5623ADF}" srcOrd="0" destOrd="0" presId="urn:microsoft.com/office/officeart/2005/8/layout/target1"/>
    <dgm:cxn modelId="{76CE7489-446D-40D8-AE16-F4D0EB7D02A7}" type="presParOf" srcId="{F419023B-27F1-48ED-84B8-7A22F5623ADF}" destId="{B424B86D-8EDC-4D46-823A-87EEF398AB3D}" srcOrd="0" destOrd="0" presId="urn:microsoft.com/office/officeart/2005/8/layout/target1"/>
    <dgm:cxn modelId="{69E0E8A1-B4B6-4006-BCAE-2928189FF023}" type="presParOf" srcId="{F419023B-27F1-48ED-84B8-7A22F5623ADF}" destId="{E9B99032-A0EB-4BA7-8C32-C302B26A36F5}" srcOrd="1" destOrd="0" presId="urn:microsoft.com/office/officeart/2005/8/layout/target1"/>
    <dgm:cxn modelId="{1F037BAF-C2A0-40B0-93F2-852F40FB9D1B}" type="presParOf" srcId="{F419023B-27F1-48ED-84B8-7A22F5623ADF}" destId="{9081D2AF-AEA5-4CB9-80A7-8961BBD4C807}" srcOrd="2" destOrd="0" presId="urn:microsoft.com/office/officeart/2005/8/layout/target1"/>
    <dgm:cxn modelId="{4BC27E91-DE13-4F2B-BCC5-4FFD676AA111}" type="presParOf" srcId="{F419023B-27F1-48ED-84B8-7A22F5623ADF}" destId="{B0294824-04D6-43D0-8CD8-B5FF9BA0B204}" srcOrd="3" destOrd="0" presId="urn:microsoft.com/office/officeart/2005/8/layout/target1"/>
    <dgm:cxn modelId="{835B67A7-DBDF-4C0B-8083-B641B67FEBB8}" type="presParOf" srcId="{F419023B-27F1-48ED-84B8-7A22F5623ADF}" destId="{45BB6A2D-BE04-40C4-B655-52F4AE764DCF}" srcOrd="4" destOrd="0" presId="urn:microsoft.com/office/officeart/2005/8/layout/target1"/>
    <dgm:cxn modelId="{6E8EF1D2-8D26-4452-B759-E80E135CC91F}" type="presParOf" srcId="{F419023B-27F1-48ED-84B8-7A22F5623ADF}" destId="{009B3A38-A912-48C4-8E59-0810B57E8C40}" srcOrd="5" destOrd="0" presId="urn:microsoft.com/office/officeart/2005/8/layout/target1"/>
    <dgm:cxn modelId="{9D79CFFC-E17E-47FC-A575-4CC9030484D7}" type="presParOf" srcId="{F419023B-27F1-48ED-84B8-7A22F5623ADF}" destId="{1A1F7F8A-4C7B-4C92-B1DB-DCEA8DBB2570}" srcOrd="6" destOrd="0" presId="urn:microsoft.com/office/officeart/2005/8/layout/target1"/>
    <dgm:cxn modelId="{B4146ADD-9112-4F17-801C-6E378D74B56E}" type="presParOf" srcId="{F419023B-27F1-48ED-84B8-7A22F5623ADF}" destId="{821D4520-A706-489C-B677-E2D737AD42C4}" srcOrd="7" destOrd="0" presId="urn:microsoft.com/office/officeart/2005/8/layout/target1"/>
    <dgm:cxn modelId="{8F92A1DD-5198-46FD-A3C2-18BC7AC03A13}" type="presParOf" srcId="{F419023B-27F1-48ED-84B8-7A22F5623ADF}" destId="{69ADD702-DDC3-44B8-B2F8-338C0C3BC479}" srcOrd="8" destOrd="0" presId="urn:microsoft.com/office/officeart/2005/8/layout/target1"/>
    <dgm:cxn modelId="{BD48D34C-65BA-4449-B057-CF05DD05E4C3}" type="presParOf" srcId="{F419023B-27F1-48ED-84B8-7A22F5623ADF}" destId="{39F0DD7A-92E6-4AB2-AC22-01ADB31CED91}" srcOrd="9" destOrd="0" presId="urn:microsoft.com/office/officeart/2005/8/layout/target1"/>
    <dgm:cxn modelId="{41880FE8-EB6C-4C3C-9271-71A0A2608ECB}" type="presParOf" srcId="{F419023B-27F1-48ED-84B8-7A22F5623ADF}" destId="{A8AF373B-6357-49E5-A878-D67CA114A9D7}" srcOrd="10" destOrd="0" presId="urn:microsoft.com/office/officeart/2005/8/layout/target1"/>
    <dgm:cxn modelId="{BCDD436C-C108-470E-9D25-31F8CEE07CE0}" type="presParOf" srcId="{F419023B-27F1-48ED-84B8-7A22F5623ADF}" destId="{0FD4022B-EE33-40FC-9FF5-7E82F0C17D3B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DD702-DDC3-44B8-B2F8-338C0C3BC479}">
      <dsp:nvSpPr>
        <dsp:cNvPr id="0" name=""/>
        <dsp:cNvSpPr/>
      </dsp:nvSpPr>
      <dsp:spPr>
        <a:xfrm>
          <a:off x="170640" y="908261"/>
          <a:ext cx="2724785" cy="2724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B6A2D-BE04-40C4-B655-52F4AE764DCF}">
      <dsp:nvSpPr>
        <dsp:cNvPr id="0" name=""/>
        <dsp:cNvSpPr/>
      </dsp:nvSpPr>
      <dsp:spPr>
        <a:xfrm>
          <a:off x="715597" y="1453218"/>
          <a:ext cx="1634871" cy="1634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4B86D-8EDC-4D46-823A-87EEF398AB3D}">
      <dsp:nvSpPr>
        <dsp:cNvPr id="0" name=""/>
        <dsp:cNvSpPr/>
      </dsp:nvSpPr>
      <dsp:spPr>
        <a:xfrm>
          <a:off x="1260554" y="1998175"/>
          <a:ext cx="544957" cy="5449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99032-A0EB-4BA7-8C32-C302B26A36F5}">
      <dsp:nvSpPr>
        <dsp:cNvPr id="0" name=""/>
        <dsp:cNvSpPr/>
      </dsp:nvSpPr>
      <dsp:spPr>
        <a:xfrm>
          <a:off x="3349556" y="0"/>
          <a:ext cx="1362392" cy="79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Акценты предметного обучения</a:t>
          </a:r>
        </a:p>
      </dsp:txBody>
      <dsp:txXfrm>
        <a:off x="3349556" y="0"/>
        <a:ext cx="1362392" cy="794729"/>
      </dsp:txXfrm>
    </dsp:sp>
    <dsp:sp modelId="{9081D2AF-AEA5-4CB9-80A7-8961BBD4C807}">
      <dsp:nvSpPr>
        <dsp:cNvPr id="0" name=""/>
        <dsp:cNvSpPr/>
      </dsp:nvSpPr>
      <dsp:spPr>
        <a:xfrm>
          <a:off x="3008958" y="397364"/>
          <a:ext cx="340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94824-04D6-43D0-8CD8-B5FF9BA0B204}">
      <dsp:nvSpPr>
        <dsp:cNvPr id="0" name=""/>
        <dsp:cNvSpPr/>
      </dsp:nvSpPr>
      <dsp:spPr>
        <a:xfrm rot="5400000">
          <a:off x="1333897" y="596955"/>
          <a:ext cx="1872835" cy="14745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B3A38-A912-48C4-8E59-0810B57E8C40}">
      <dsp:nvSpPr>
        <dsp:cNvPr id="0" name=""/>
        <dsp:cNvSpPr/>
      </dsp:nvSpPr>
      <dsp:spPr>
        <a:xfrm>
          <a:off x="3037378" y="794729"/>
          <a:ext cx="1986749" cy="79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Дополнительное образование</a:t>
          </a:r>
        </a:p>
      </dsp:txBody>
      <dsp:txXfrm>
        <a:off x="3037378" y="794729"/>
        <a:ext cx="1986749" cy="794729"/>
      </dsp:txXfrm>
    </dsp:sp>
    <dsp:sp modelId="{1A1F7F8A-4C7B-4C92-B1DB-DCEA8DBB2570}">
      <dsp:nvSpPr>
        <dsp:cNvPr id="0" name=""/>
        <dsp:cNvSpPr/>
      </dsp:nvSpPr>
      <dsp:spPr>
        <a:xfrm>
          <a:off x="3008958" y="1192093"/>
          <a:ext cx="340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D4520-A706-489C-B677-E2D737AD42C4}">
      <dsp:nvSpPr>
        <dsp:cNvPr id="0" name=""/>
        <dsp:cNvSpPr/>
      </dsp:nvSpPr>
      <dsp:spPr>
        <a:xfrm rot="5400000">
          <a:off x="1735893" y="1379286"/>
          <a:ext cx="1459394" cy="1084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0DD7A-92E6-4AB2-AC22-01ADB31CED91}">
      <dsp:nvSpPr>
        <dsp:cNvPr id="0" name=""/>
        <dsp:cNvSpPr/>
      </dsp:nvSpPr>
      <dsp:spPr>
        <a:xfrm>
          <a:off x="3349556" y="1589458"/>
          <a:ext cx="1362392" cy="794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Внеурочная деятельность</a:t>
          </a:r>
        </a:p>
      </dsp:txBody>
      <dsp:txXfrm>
        <a:off x="3349556" y="1589458"/>
        <a:ext cx="1362392" cy="794729"/>
      </dsp:txXfrm>
    </dsp:sp>
    <dsp:sp modelId="{A8AF373B-6357-49E5-A878-D67CA114A9D7}">
      <dsp:nvSpPr>
        <dsp:cNvPr id="0" name=""/>
        <dsp:cNvSpPr/>
      </dsp:nvSpPr>
      <dsp:spPr>
        <a:xfrm>
          <a:off x="3008958" y="1986822"/>
          <a:ext cx="3405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4022B-EE33-40FC-9FF5-7E82F0C17D3B}">
      <dsp:nvSpPr>
        <dsp:cNvPr id="0" name=""/>
        <dsp:cNvSpPr/>
      </dsp:nvSpPr>
      <dsp:spPr>
        <a:xfrm rot="5400000">
          <a:off x="2138389" y="2160981"/>
          <a:ext cx="1042684" cy="69345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8F462-4C77-4D47-9024-EA6E9157B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A74033-8E0C-41F7-A820-623E6F4C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E7A55-A9F9-4648-AA88-2B80FB05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E34A1-CCCD-463C-90A0-EB459447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C34E2-C83D-454C-9D8F-C6DC58BB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341C6-56FC-4324-B326-A9430081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267CB5-BE5B-4471-843F-F2F734ADC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24E3C-EC9C-4CF4-927E-FC56C9A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A7AA4E-81A8-4F49-B838-CC77DB88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AC2FCF-BA31-4166-BDAC-6C7B940A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4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717B03-9899-4BE4-B131-0055ED870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FE8AC4-0BD0-40E1-B4D1-7F477E934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57B24-F99D-4BF0-B2FB-2017CCC4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BAAA9-CCCC-4BC7-9A09-BF452320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A9498-2954-4599-A853-142019A1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23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C4FCF-62EB-41FA-AAB2-14AC7372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42430-06BF-424E-88F4-6C5EE7EF8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5651FE-832A-480A-A709-E0D7107B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764E5-E8C4-43DB-A8CB-542885D2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2C4DB-4A1F-40A9-8717-67A58A6E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09A07-A702-4151-9767-DB24BA94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E6DBC6-9A7C-4E4C-8A2C-C9616CB71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C0703-4AB0-4717-88D5-950257E0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751D5-A209-426E-95DD-2D151566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8B469-7CC9-4716-9B8E-962427F7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7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F6EE-3DAF-41B2-AB2A-6B16E685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A0DCF-89FF-461F-81ED-D0FDA75E2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3E299-F700-4EDE-BBD4-84A8DD930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04C7-56BB-41A8-87FA-7893F87C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A817C-0C0E-49BD-816B-00B22653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BFF8D-D7FD-4DDD-A960-89FC5A13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00D8-A9FD-4387-A3E2-1A69D6D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B42B5-44D6-4A64-8941-F200B2538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5C6C0B-5989-4885-B244-C8898FFFC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0E239-DA36-4CC6-9E42-CF098EBBC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C38569-104D-4E93-8727-6B5C47C9DC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DE6A39-DE3C-44E6-92E7-626E857C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2821C69-E471-429A-8A83-88D4AB62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4C55FC-A28F-4C4B-BEAE-5E0C8807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9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33AF5-64A8-49F8-91FE-6C5FF80E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F4D45-7085-4855-98F4-EBBB6417A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85DF8D-A1E1-4C9A-911D-71F8817B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65C145-4E0B-4020-8524-13A67F73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8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9E1463-9FE4-49F0-8C55-6FB3DD54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CF24E0-AE66-4E87-BFCD-6EE64806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7C81AD-1289-4679-B6BF-66906710D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7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07301-F7D9-45C4-A884-C1663C2C4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DFC057-7DAC-471C-9712-97ECEF6D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4E5742-ADDD-48B5-A9B1-198957128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1A448D-74FD-4148-B50E-B68F8D5C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942A8-5E3E-45F8-8F62-69B83A56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B81E9B-B469-430A-A935-C4E62DFE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0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1EF8F-E301-4FC6-8C9F-5B46C0EF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F13F92-0900-4737-96EB-F4B6EDA80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35C6F-F89E-40E0-AADA-65ABAA9E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47B4B8-EDF2-4339-8571-4AD430247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1CBCC8-3378-49B2-B8A9-639B5D88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43254-1103-4F2A-8530-82308852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8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9DC31-5214-4F13-AB8E-EB32F2C1B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99EBDB-5159-4719-94DD-DCEC145F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1F536-F9DD-4894-B9E1-F2CCCBFA4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D213-BE21-410F-9064-3F2900A0AD6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65241-1D50-4918-9153-C69B6BAB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D98E-0897-498F-ACE3-0C85CD8A0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D76B-495C-4F3F-A93B-A0D36B2FFA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0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00737-9D88-4446-AB94-8C6689957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Предпрофильные образовательные траектории в школе 1505: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почему? как? зачем?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78217E-03D6-4229-AF06-1285FEC347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 выступлению </a:t>
            </a:r>
            <a:r>
              <a:rPr lang="ru-RU" err="1"/>
              <a:t>Г</a:t>
            </a:r>
            <a:r>
              <a:rPr lang="ru-RU"/>
              <a:t>. Б. </a:t>
            </a:r>
            <a:r>
              <a:rPr lang="ru-RU" dirty="0" err="1"/>
              <a:t>Шандалова</a:t>
            </a:r>
            <a:endParaRPr lang="ru-RU" dirty="0"/>
          </a:p>
          <a:p>
            <a:r>
              <a:rPr lang="ru-RU" dirty="0"/>
              <a:t>6.02.2021</a:t>
            </a:r>
          </a:p>
        </p:txBody>
      </p:sp>
    </p:spTree>
    <p:extLst>
      <p:ext uri="{BB962C8B-B14F-4D97-AF65-F5344CB8AC3E}">
        <p14:creationId xmlns:p14="http://schemas.microsoft.com/office/powerpoint/2010/main" val="52785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11FEA6-5D12-47B4-8862-0A5FCD288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1494558"/>
            <a:ext cx="9337964" cy="525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3DA3C-684B-48CE-82D7-BFC930E11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 ТОЧНО НАДО ДЕЛАТЬ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ПРЕДПРОФИЛЬНЫЕ ТРАЕКТОРИИ?</a:t>
            </a:r>
          </a:p>
        </p:txBody>
      </p:sp>
    </p:spTree>
    <p:extLst>
      <p:ext uri="{BB962C8B-B14F-4D97-AF65-F5344CB8AC3E}">
        <p14:creationId xmlns:p14="http://schemas.microsoft.com/office/powerpoint/2010/main" val="318282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9C2D7-2AF3-4F4C-8688-6984B9EE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Предпрофильные траектории: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верить педагогическому коллективу 1505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8F450-8905-4BDD-A01F-5B583C229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855036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«- Что ж, теперь, когда мы увидели друг друга, - сказал Единорог, - можем договориться: если ты будешь верить в меня, я буду верить в тебя. Идет? - Да, если вам угодно, - отвечала Алиса». </a:t>
            </a:r>
          </a:p>
          <a:p>
            <a:pPr marL="0" indent="0" algn="r">
              <a:buNone/>
            </a:pPr>
            <a:r>
              <a:rPr lang="ru-RU" dirty="0"/>
              <a:t>Льюис </a:t>
            </a:r>
            <a:r>
              <a:rPr lang="ru-RU" dirty="0" err="1"/>
              <a:t>Кэролл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90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AA6D33-FAF6-4FC0-807B-052356B5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229C8A2-87A1-4DC6-A2F7-F8D43B5A9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4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7714-435D-4B8E-9D18-272E4BF7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Предпрофессиональное образование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D46A364-5634-4313-B0B4-8D9CE23FF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 2015 года реализуется мегапроект «Интеграция разных уровней образования для достижения высоких образовательных результатов».</a:t>
            </a:r>
          </a:p>
          <a:p>
            <a:pPr algn="just"/>
            <a:r>
              <a:rPr lang="ru-RU" dirty="0"/>
              <a:t>Новая роль школы как интегратора всех ресурсов города для формирования умений и навыков обучающихся (выстроена система взаимодействия московских школ, колледжей, вузов и высокотехнологичных предприятий).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D1F6AB4-4291-4017-A3E9-43546F5DDF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" y="1027906"/>
            <a:ext cx="4386081" cy="40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F9E8ED1-9AFD-40E1-924D-4E6ED86F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03" y="3209760"/>
            <a:ext cx="4386081" cy="31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D486396-AA33-4940-9AB8-7B205F17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7" y="5106555"/>
            <a:ext cx="1207182" cy="120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3D7B7B8-D485-4603-A07E-D4FC03D2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076819"/>
            <a:ext cx="1440873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5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80B8E-D8E4-497E-A06C-B91F1D50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8" y="356711"/>
            <a:ext cx="2465572" cy="5665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Зачем?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79E2D48-98E8-487F-AAEA-5EA1B8BA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9" y="989113"/>
            <a:ext cx="4607646" cy="57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997F2D-85CB-4AFD-A7E3-CD31A3A96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5" y="1512661"/>
            <a:ext cx="6881164" cy="469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9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BBD3A16-E5A6-4F57-9364-215698C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У нас не так!!!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4CCC2-D875-4F36-81C0-F4F7DC1812C7}"/>
              </a:ext>
            </a:extLst>
          </p:cNvPr>
          <p:cNvSpPr txBox="1"/>
          <p:nvPr/>
        </p:nvSpPr>
        <p:spPr>
          <a:xfrm>
            <a:off x="2220305" y="5808129"/>
            <a:ext cx="7877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Школа 1505 – навигатор!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Мы понимаем, куда идти и что нужно сделать, чтобы добраться…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04" y="1214845"/>
            <a:ext cx="3684566" cy="280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612" y="1227910"/>
            <a:ext cx="3827418" cy="292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9535" y="1319348"/>
            <a:ext cx="4472465" cy="286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404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5897E-4985-4620-9AF5-AC5DDD395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Образовательные траектории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школе 1505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36255"/>
              </p:ext>
            </p:extLst>
          </p:nvPr>
        </p:nvGraphicFramePr>
        <p:xfrm>
          <a:off x="862149" y="2169641"/>
          <a:ext cx="10737669" cy="248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9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29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д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 7</a:t>
                      </a:r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2-я Пугачевская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д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441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Прикладных   коммуникационных   технологий(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 2020 – 21 </a:t>
                      </a:r>
                      <a:r>
                        <a:rPr lang="ru-RU" sz="1800" dirty="0" err="1">
                          <a:solidFill>
                            <a:srgbClr val="FF0000"/>
                          </a:solidFill>
                        </a:rPr>
                        <a:t>уч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 г)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dirty="0"/>
                        <a:t>Общеобразовательная</a:t>
                      </a:r>
                      <a:endParaRPr lang="ru-RU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</a:t>
                      </a:r>
                      <a:r>
                        <a:rPr lang="ru-RU" sz="1800" dirty="0"/>
                        <a:t>Инженерная	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/>
                        <a:t>Pro</a:t>
                      </a:r>
                      <a:r>
                        <a:rPr lang="ru-RU" sz="1800" dirty="0"/>
                        <a:t>Социально-экономическая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dirty="0"/>
                        <a:t>Общеобразовательная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Гимназическая</a:t>
                      </a:r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BA5054-64D5-48BC-B6D2-BCB400A109BD}"/>
              </a:ext>
            </a:extLst>
          </p:cNvPr>
          <p:cNvSpPr txBox="1"/>
          <p:nvPr/>
        </p:nvSpPr>
        <p:spPr>
          <a:xfrm>
            <a:off x="1091953" y="1970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45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8494A9E-8E84-435A-9132-6ACB991F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Модель образовательной траектории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F80FCE8-CC58-4229-A147-4CB1BA51FE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ru-RU" sz="2400" dirty="0"/>
              <a:t>«Круг 1» – ядро – предметы учебного плана, на которые сделаны акценты в обучении.</a:t>
            </a:r>
          </a:p>
          <a:p>
            <a:pPr marL="342900" indent="-342900" algn="just">
              <a:buAutoNum type="arabicPeriod"/>
            </a:pPr>
            <a:r>
              <a:rPr lang="ru-RU" sz="2400" dirty="0"/>
              <a:t>«Круг 2» – дополнительное образование – расширение возможностей учащихся, предоставление возможностей для «проб» учащихся.</a:t>
            </a:r>
          </a:p>
          <a:p>
            <a:pPr marL="342900" indent="-342900" algn="just">
              <a:buAutoNum type="arabicPeriod"/>
            </a:pPr>
            <a:r>
              <a:rPr lang="ru-RU" sz="2400" dirty="0"/>
              <a:t>«Круг 3» – внеурочная деятельность </a:t>
            </a:r>
            <a:r>
              <a:rPr lang="ru-RU" sz="2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 -</a:t>
            </a:r>
            <a:r>
              <a:rPr lang="ru-RU" sz="2400" dirty="0"/>
              <a:t>   освоение обучающимися технологий участия в жизни школы и общества.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F222A2C-EDB7-43E6-A649-9D2DA4EEF5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4482168"/>
              </p:ext>
            </p:extLst>
          </p:nvPr>
        </p:nvGraphicFramePr>
        <p:xfrm>
          <a:off x="6416039" y="2228003"/>
          <a:ext cx="5194769" cy="36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80353733"/>
              </p:ext>
            </p:extLst>
          </p:nvPr>
        </p:nvGraphicFramePr>
        <p:xfrm>
          <a:off x="0" y="0"/>
          <a:ext cx="12191999" cy="699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50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972">
                <a:tc>
                  <a:txBody>
                    <a:bodyPr/>
                    <a:lstStyle/>
                    <a:p>
                      <a:r>
                        <a:rPr lang="ru-RU" sz="2000" dirty="0"/>
                        <a:t>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Общеобразоват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Гимназ</a:t>
                      </a:r>
                      <a:r>
                        <a:rPr lang="ru-RU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</a:t>
                      </a:r>
                      <a:r>
                        <a:rPr lang="ru-RU" sz="1800" dirty="0" err="1"/>
                        <a:t>инж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</a:t>
                      </a:r>
                      <a:r>
                        <a:rPr lang="ru-RU" sz="1800" dirty="0" err="1"/>
                        <a:t>соц-экономич</a:t>
                      </a:r>
                      <a:r>
                        <a:rPr lang="ru-RU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459">
                <a:tc>
                  <a:txBody>
                    <a:bodyPr/>
                    <a:lstStyle/>
                    <a:p>
                      <a:r>
                        <a:rPr lang="ru-RU" sz="1800" dirty="0"/>
                        <a:t>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53">
                <a:tc>
                  <a:txBody>
                    <a:bodyPr/>
                    <a:lstStyle/>
                    <a:p>
                      <a:r>
                        <a:rPr lang="ru-RU" sz="1800" dirty="0"/>
                        <a:t>Литература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28">
                <a:tc>
                  <a:txBody>
                    <a:bodyPr/>
                    <a:lstStyle/>
                    <a:p>
                      <a:r>
                        <a:rPr lang="ru-RU" sz="18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459">
                <a:tc>
                  <a:txBody>
                    <a:bodyPr/>
                    <a:lstStyle/>
                    <a:p>
                      <a:r>
                        <a:rPr lang="ru-RU" sz="1800" dirty="0"/>
                        <a:t>ИВТ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459">
                <a:tc>
                  <a:txBody>
                    <a:bodyPr/>
                    <a:lstStyle/>
                    <a:p>
                      <a:r>
                        <a:rPr lang="ru-RU" sz="18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22">
                <a:tc>
                  <a:txBody>
                    <a:bodyPr/>
                    <a:lstStyle/>
                    <a:p>
                      <a:r>
                        <a:rPr lang="ru-RU" sz="18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72">
                <a:tc>
                  <a:txBody>
                    <a:bodyPr/>
                    <a:lstStyle/>
                    <a:p>
                      <a:r>
                        <a:rPr lang="ru-RU" sz="1800" dirty="0"/>
                        <a:t>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970">
                <a:tc>
                  <a:txBody>
                    <a:bodyPr/>
                    <a:lstStyle/>
                    <a:p>
                      <a:r>
                        <a:rPr lang="ru-RU" sz="1800" dirty="0"/>
                        <a:t>Английский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0706">
                <a:tc>
                  <a:txBody>
                    <a:bodyPr/>
                    <a:lstStyle/>
                    <a:p>
                      <a:r>
                        <a:rPr lang="ru-RU" sz="1800" dirty="0" err="1"/>
                        <a:t>Физ-ра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822">
                <a:tc>
                  <a:txBody>
                    <a:bodyPr/>
                    <a:lstStyle/>
                    <a:p>
                      <a:r>
                        <a:rPr lang="ru-RU" sz="1800" dirty="0"/>
                        <a:t>Музыка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095">
                <a:tc>
                  <a:txBody>
                    <a:bodyPr/>
                    <a:lstStyle/>
                    <a:p>
                      <a:r>
                        <a:rPr lang="ru-RU" sz="1800" dirty="0"/>
                        <a:t>Рисование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1459">
                <a:tc>
                  <a:txBody>
                    <a:bodyPr/>
                    <a:lstStyle/>
                    <a:p>
                      <a:r>
                        <a:rPr lang="ru-RU" sz="1800" dirty="0"/>
                        <a:t>Технология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7426">
                <a:tc>
                  <a:txBody>
                    <a:bodyPr/>
                    <a:lstStyle/>
                    <a:p>
                      <a:r>
                        <a:rPr lang="ru-RU" sz="1800" dirty="0"/>
                        <a:t>Элективные курсы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179BE-9CC6-4318-836D-F2101AC3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899016" cy="53975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ЧТО ЖЕЛАЕМ ПОЛУЧИТЬ В ИТОГЕ</a:t>
            </a:r>
            <a:r>
              <a:rPr lang="ru-RU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38A102-894B-445E-984D-AB7578C45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964300"/>
            <a:ext cx="10354954" cy="42697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/>
              <a:t>«Мало кто находит выход, некоторые не видят его, даже если найдут, а многие даже не ищут». </a:t>
            </a:r>
          </a:p>
          <a:p>
            <a:pPr algn="r"/>
            <a:r>
              <a:rPr lang="ru-RU" sz="9600" b="1" dirty="0"/>
              <a:t>Льюис </a:t>
            </a:r>
            <a:r>
              <a:rPr lang="ru-RU" sz="9600" b="1" dirty="0" err="1"/>
              <a:t>Кэролл</a:t>
            </a:r>
            <a:endParaRPr lang="ru-RU" sz="9600" b="1" dirty="0"/>
          </a:p>
          <a:p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729FF04F-9580-473C-8C67-5F7D6C41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432813"/>
            <a:ext cx="4918365" cy="4330677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30FA1FB-FC53-4C9D-A380-229EF8CBF1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32813"/>
            <a:ext cx="4786053" cy="4330678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BEA2E6-999D-4326-BD29-10EA1F1D8CDF}"/>
              </a:ext>
            </a:extLst>
          </p:cNvPr>
          <p:cNvSpPr txBox="1"/>
          <p:nvPr/>
        </p:nvSpPr>
        <p:spPr>
          <a:xfrm>
            <a:off x="1593273" y="918957"/>
            <a:ext cx="88165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ВОЗМОЖНЫЙ КОНЕЧНЫЙ РЕЗУЛЬТАТ ВЫБРАННЫХ ОБРАЗОВАТЕЛЬНЫХ ТРАЕКТОРИЙ ?</a:t>
            </a:r>
          </a:p>
        </p:txBody>
      </p:sp>
    </p:spTree>
    <p:extLst>
      <p:ext uri="{BB962C8B-B14F-4D97-AF65-F5344CB8AC3E}">
        <p14:creationId xmlns:p14="http://schemas.microsoft.com/office/powerpoint/2010/main" val="410357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D497F-26BD-46F6-9674-4DE3FF91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КТО БЛАГОПРИОБРЕТАТЕЛЬ?</a:t>
            </a:r>
          </a:p>
        </p:txBody>
      </p:sp>
      <p:pic>
        <p:nvPicPr>
          <p:cNvPr id="8" name="Рисунок 7" descr="IMG_20190910_154658">
            <a:extLst>
              <a:ext uri="{FF2B5EF4-FFF2-40B4-BE49-F238E27FC236}">
                <a16:creationId xmlns:a16="http://schemas.microsoft.com/office/drawing/2014/main" id="{786135DF-4DCB-4F29-8693-31662C6C0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405935"/>
            <a:ext cx="4055165" cy="304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IMG_20190910_154647">
            <a:extLst>
              <a:ext uri="{FF2B5EF4-FFF2-40B4-BE49-F238E27FC236}">
                <a16:creationId xmlns:a16="http://schemas.microsoft.com/office/drawing/2014/main" id="{14E16F16-C971-47DF-835B-0AD6EE585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08" y="2273437"/>
            <a:ext cx="4238171" cy="317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BA5FC8D-9AB3-4017-8D44-CC01B31B3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20" y="2309976"/>
            <a:ext cx="4658323" cy="3105549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id="{A38EC442-F8B3-475A-881A-D6B3E8E9E4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49" y="1412862"/>
            <a:ext cx="5361106" cy="26052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222855-EE99-41D2-82C0-63B238E07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86" y="3593254"/>
            <a:ext cx="4658322" cy="31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358</Words>
  <Application>Microsoft Office PowerPoint</Application>
  <PresentationFormat>Широкоэкранный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Предпрофильные образовательные траектории в школе 1505:  почему? как? зачем?</vt:lpstr>
      <vt:lpstr>Предпрофессиональное образование</vt:lpstr>
      <vt:lpstr>Зачем?</vt:lpstr>
      <vt:lpstr>У нас не так!!! </vt:lpstr>
      <vt:lpstr>Образовательные траектории  в школе 1505</vt:lpstr>
      <vt:lpstr>Модель образовательной траектории</vt:lpstr>
      <vt:lpstr>Презентация PowerPoint</vt:lpstr>
      <vt:lpstr>ЧТО ЖЕЛАЕМ ПОЛУЧИТЬ В ИТОГЕ?</vt:lpstr>
      <vt:lpstr>КТО БЛАГОПРИОБРЕТАТЕЛЬ?</vt:lpstr>
      <vt:lpstr>А ТОЧНО НАДО ДЕЛАТЬ  ПРЕДПРОФИЛЬНЫЕ ТРАЕКТОРИИ?</vt:lpstr>
      <vt:lpstr>Предпрофильные траектории:  верить педагогическому коллективу 1505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Предпрофильные образовательные траектории в школе 1505</dc:title>
  <dc:creator>Галина Шипарева</dc:creator>
  <cp:lastModifiedBy>Галина Шипарева</cp:lastModifiedBy>
  <cp:revision>28</cp:revision>
  <dcterms:created xsi:type="dcterms:W3CDTF">2021-02-04T07:33:32Z</dcterms:created>
  <dcterms:modified xsi:type="dcterms:W3CDTF">2021-02-08T18:54:23Z</dcterms:modified>
</cp:coreProperties>
</file>