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98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95" r:id="rId17"/>
    <p:sldId id="293" r:id="rId18"/>
    <p:sldId id="292" r:id="rId19"/>
    <p:sldId id="291" r:id="rId20"/>
    <p:sldId id="294" r:id="rId21"/>
    <p:sldId id="272" r:id="rId22"/>
    <p:sldId id="271" r:id="rId23"/>
    <p:sldId id="296" r:id="rId24"/>
    <p:sldId id="297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81" r:id="rId35"/>
    <p:sldId id="283" r:id="rId36"/>
    <p:sldId id="284" r:id="rId37"/>
    <p:sldId id="285" r:id="rId38"/>
    <p:sldId id="289" r:id="rId39"/>
    <p:sldId id="290" r:id="rId40"/>
    <p:sldId id="28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9900"/>
    <a:srgbClr val="FF0066"/>
    <a:srgbClr val="990099"/>
    <a:srgbClr val="66FF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5285A-B4B6-45FA-97DF-1451F04905FF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A35704-BE17-47A5-8D69-385DDA1029B6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+mj-lt"/>
            </a:rPr>
            <a:t>5-6 повторений</a:t>
          </a:r>
        </a:p>
        <a:p>
          <a:pPr algn="ctr" rtl="0"/>
          <a:r>
            <a: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Промежутки между повторениями с течением времени удлиняются</a:t>
          </a:r>
          <a:endParaRPr lang="ru-RU" sz="2000" dirty="0">
            <a:latin typeface="+mj-lt"/>
          </a:endParaRPr>
        </a:p>
      </dgm:t>
    </dgm:pt>
    <dgm:pt modelId="{D41EFCD5-B6AB-49D7-A599-2114448FDF0D}" type="parTrans" cxnId="{CD39DDA9-ACE2-40E5-A69A-70EAEBFA6BDF}">
      <dgm:prSet/>
      <dgm:spPr/>
      <dgm:t>
        <a:bodyPr/>
        <a:lstStyle/>
        <a:p>
          <a:endParaRPr lang="ru-RU"/>
        </a:p>
      </dgm:t>
    </dgm:pt>
    <dgm:pt modelId="{B7A6671A-960D-4109-A827-0FDC3C61FC56}" type="sibTrans" cxnId="{CD39DDA9-ACE2-40E5-A69A-70EAEBFA6BDF}">
      <dgm:prSet/>
      <dgm:spPr/>
      <dgm:t>
        <a:bodyPr/>
        <a:lstStyle/>
        <a:p>
          <a:endParaRPr lang="ru-RU"/>
        </a:p>
      </dgm:t>
    </dgm:pt>
    <dgm:pt modelId="{15EFF70C-CF7D-4DCD-B030-0E895295F6C6}" type="pres">
      <dgm:prSet presAssocID="{A3A5285A-B4B6-45FA-97DF-1451F04905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7BB391-241F-4F64-81A6-8D61C9A06046}" type="pres">
      <dgm:prSet presAssocID="{5FA35704-BE17-47A5-8D69-385DDA1029B6}" presName="parentText" presStyleLbl="node1" presStyleIdx="0" presStyleCnt="1" custLinFactNeighborX="306" custLinFactNeighborY="-41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9DDA9-ACE2-40E5-A69A-70EAEBFA6BDF}" srcId="{A3A5285A-B4B6-45FA-97DF-1451F04905FF}" destId="{5FA35704-BE17-47A5-8D69-385DDA1029B6}" srcOrd="0" destOrd="0" parTransId="{D41EFCD5-B6AB-49D7-A599-2114448FDF0D}" sibTransId="{B7A6671A-960D-4109-A827-0FDC3C61FC56}"/>
    <dgm:cxn modelId="{273BD09A-33D6-4699-BCA6-EC8A49465943}" type="presOf" srcId="{A3A5285A-B4B6-45FA-97DF-1451F04905FF}" destId="{15EFF70C-CF7D-4DCD-B030-0E895295F6C6}" srcOrd="0" destOrd="0" presId="urn:microsoft.com/office/officeart/2005/8/layout/vList2"/>
    <dgm:cxn modelId="{9969B9FC-3A40-4D03-9591-02AAF3BD16A3}" type="presOf" srcId="{5FA35704-BE17-47A5-8D69-385DDA1029B6}" destId="{B07BB391-241F-4F64-81A6-8D61C9A06046}" srcOrd="0" destOrd="0" presId="urn:microsoft.com/office/officeart/2005/8/layout/vList2"/>
    <dgm:cxn modelId="{B9A01DC6-C220-47DB-87D0-28D55F391F0A}" type="presParOf" srcId="{15EFF70C-CF7D-4DCD-B030-0E895295F6C6}" destId="{B07BB391-241F-4F64-81A6-8D61C9A060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BB391-241F-4F64-81A6-8D61C9A06046}">
      <dsp:nvSpPr>
        <dsp:cNvPr id="0" name=""/>
        <dsp:cNvSpPr/>
      </dsp:nvSpPr>
      <dsp:spPr>
        <a:xfrm>
          <a:off x="0" y="0"/>
          <a:ext cx="8496944" cy="8297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5-6 повторений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Промежутки между повторениями с течением времени удлиняются</a:t>
          </a:r>
          <a:endParaRPr lang="ru-RU" sz="2000" kern="1200" dirty="0">
            <a:latin typeface="+mj-lt"/>
          </a:endParaRPr>
        </a:p>
      </dsp:txBody>
      <dsp:txXfrm>
        <a:off x="40503" y="40503"/>
        <a:ext cx="8415938" cy="74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Память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План</a:t>
            </a:r>
          </a:p>
          <a:p>
            <a:r>
              <a:rPr lang="ru-RU" dirty="0" smtClean="0"/>
              <a:t>Основные законы работы памяти</a:t>
            </a:r>
          </a:p>
          <a:p>
            <a:r>
              <a:rPr lang="ru-RU" dirty="0" smtClean="0"/>
              <a:t>4хступенчатый метод запоминания</a:t>
            </a:r>
          </a:p>
          <a:p>
            <a:r>
              <a:rPr lang="ru-RU" dirty="0" smtClean="0"/>
              <a:t>2 техники повторения</a:t>
            </a:r>
          </a:p>
          <a:p>
            <a:r>
              <a:rPr lang="ru-RU" dirty="0" smtClean="0"/>
              <a:t>Мнемотехники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1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490066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законы работы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3600" b="1" i="1" dirty="0"/>
              <a:t>Запоминание информации, не достигающей </a:t>
            </a:r>
            <a:r>
              <a:rPr lang="ru-RU" sz="3600" b="1" i="1" dirty="0" smtClean="0"/>
              <a:t>порога </a:t>
            </a:r>
            <a:r>
              <a:rPr lang="ru-RU" sz="3600" b="1" i="1" dirty="0"/>
              <a:t>сознания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6300192" cy="420217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5192" y="2362236"/>
            <a:ext cx="5904656" cy="42484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79512" y="2348880"/>
            <a:ext cx="5688632" cy="42484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419872" y="6511533"/>
            <a:ext cx="5835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https://yandex.ru/search/?text=%D0%BE%D0%B1%D1%83%D1%87%D0%B5%D0%BD%D0%B8%D0%B5%20%D0%B2%D0%BE%20%D1%81%D0%BD%D0%B5.%20%D0%BA%D0%B0%D1%80%D1%82%D0%B8%D0%BD%D0%BA%D0%B8&amp;lr=213&amp;clid=2233626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5287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418058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законы работы памяти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56792"/>
            <a:ext cx="4896544" cy="482453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TextBox 2"/>
          <p:cNvSpPr txBox="1"/>
          <p:nvPr/>
        </p:nvSpPr>
        <p:spPr>
          <a:xfrm>
            <a:off x="179512" y="483667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Кривая забывания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 техники повторения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208638"/>
              </p:ext>
            </p:extLst>
          </p:nvPr>
        </p:nvGraphicFramePr>
        <p:xfrm>
          <a:off x="323528" y="1415534"/>
          <a:ext cx="8496944" cy="82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39952" y="4005064"/>
            <a:ext cx="4572000" cy="26407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ДВП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(заучиваем 1 неделю)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— два повторения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день — одно повторение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день — пропуск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день — одно повторение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5-6 день —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день — одно или два повторения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0020" y="2636912"/>
            <a:ext cx="4572000" cy="203902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КВП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(заучиваем 1-2 дня)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беглое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повторение сразу после чтения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повторение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20 мин.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повторение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8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24 ч.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4хступенчатый метод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запоминания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116" y="1083671"/>
            <a:ext cx="8495082" cy="4001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–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чтение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/>
              <a:t>выделение основных мыслей текста и их взаимосвязей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918" y="1628800"/>
            <a:ext cx="7664791" cy="13234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2 - </a:t>
            </a:r>
            <a:r>
              <a:rPr lang="ru-RU" sz="2000" b="1" i="1" dirty="0"/>
              <a:t>внимательное </a:t>
            </a:r>
            <a:r>
              <a:rPr lang="ru-RU" sz="2000" b="1" i="1" dirty="0" smtClean="0"/>
              <a:t>чтение </a:t>
            </a:r>
            <a:r>
              <a:rPr lang="ru-RU" sz="2000" dirty="0" smtClean="0"/>
              <a:t>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подробности привязать </a:t>
            </a:r>
            <a:r>
              <a:rPr lang="ru-RU" sz="2000" dirty="0"/>
              <a:t>в виде ответвлений к основным </a:t>
            </a:r>
            <a:r>
              <a:rPr lang="ru-RU" sz="2000" dirty="0" smtClean="0"/>
              <a:t>мыслям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мысленное повторение всей схемы </a:t>
            </a:r>
            <a:r>
              <a:rPr lang="ru-RU" sz="2000" dirty="0"/>
              <a:t>основных мыслей в их </a:t>
            </a:r>
            <a:r>
              <a:rPr lang="ru-RU" sz="2000" dirty="0" smtClean="0"/>
              <a:t>взаимосвязей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2416" y="3140968"/>
            <a:ext cx="7551373" cy="132343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– </a:t>
            </a:r>
            <a:r>
              <a:rPr lang="ru-RU" sz="2000" b="1" i="1" dirty="0" smtClean="0"/>
              <a:t>обзор</a:t>
            </a:r>
            <a:r>
              <a:rPr lang="ru-RU" sz="2000" dirty="0" smtClean="0"/>
              <a:t>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просматривать (не читать!) </a:t>
            </a:r>
            <a:r>
              <a:rPr lang="ru-RU" sz="2000" dirty="0"/>
              <a:t>материал </a:t>
            </a:r>
            <a:r>
              <a:rPr lang="ru-RU" sz="2000" dirty="0" smtClean="0"/>
              <a:t>от </a:t>
            </a:r>
            <a:r>
              <a:rPr lang="ru-RU" sz="2000" dirty="0"/>
              <a:t>конца к </a:t>
            </a:r>
            <a:r>
              <a:rPr lang="ru-RU" sz="2000" dirty="0" smtClean="0"/>
              <a:t>началу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проверять (по тексту) </a:t>
            </a:r>
            <a:r>
              <a:rPr lang="ru-RU" sz="2000" dirty="0"/>
              <a:t>и </a:t>
            </a:r>
            <a:r>
              <a:rPr lang="ru-RU" sz="2000" dirty="0" smtClean="0"/>
              <a:t>повторять </a:t>
            </a:r>
            <a:r>
              <a:rPr lang="ru-RU" sz="2000" dirty="0"/>
              <a:t>связь основных мыслей друг с </a:t>
            </a:r>
            <a:r>
              <a:rPr lang="ru-RU" sz="2000" dirty="0" smtClean="0"/>
              <a:t>другом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2416" y="4725144"/>
            <a:ext cx="8140482" cy="190821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–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доводка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smtClean="0"/>
              <a:t>Повторение всего материала по основным мыслям, добавление подробностей:</a:t>
            </a:r>
          </a:p>
          <a:p>
            <a:r>
              <a:rPr lang="ru-RU" sz="2000" dirty="0" smtClean="0"/>
              <a:t>4.1. Крупными </a:t>
            </a:r>
            <a:r>
              <a:rPr lang="ru-RU" sz="2000" b="1" dirty="0" smtClean="0"/>
              <a:t>блоками</a:t>
            </a:r>
            <a:r>
              <a:rPr lang="ru-RU" sz="2000" dirty="0" smtClean="0"/>
              <a:t>, с учебником и </a:t>
            </a:r>
            <a:r>
              <a:rPr lang="ru-RU" sz="2000" dirty="0" err="1" smtClean="0"/>
              <a:t>автокоррекцией</a:t>
            </a:r>
            <a:endParaRPr lang="ru-RU" sz="2000" dirty="0" smtClean="0"/>
          </a:p>
          <a:p>
            <a:r>
              <a:rPr lang="ru-RU" sz="2000" dirty="0" smtClean="0"/>
              <a:t>4.2. </a:t>
            </a:r>
            <a:r>
              <a:rPr lang="ru-RU" sz="2000" b="1" dirty="0" smtClean="0"/>
              <a:t>Целиком</a:t>
            </a:r>
            <a:r>
              <a:rPr lang="ru-RU" sz="2000" dirty="0" smtClean="0"/>
              <a:t> </a:t>
            </a:r>
            <a:r>
              <a:rPr lang="ru-RU" sz="2000" dirty="0"/>
              <a:t>без </a:t>
            </a:r>
            <a:r>
              <a:rPr lang="ru-RU" sz="2000" dirty="0" smtClean="0"/>
              <a:t>подглядывания. Членораздельно проговаривать (про себя, вслух!)</a:t>
            </a:r>
          </a:p>
          <a:p>
            <a:pPr algn="ctr"/>
            <a:r>
              <a:rPr lang="ru-RU" dirty="0" smtClean="0"/>
              <a:t>Можно ходить</a:t>
            </a:r>
          </a:p>
        </p:txBody>
      </p:sp>
    </p:spTree>
    <p:extLst>
      <p:ext uri="{BB962C8B-B14F-4D97-AF65-F5344CB8AC3E}">
        <p14:creationId xmlns:p14="http://schemas.microsoft.com/office/powerpoint/2010/main" val="33960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778" y="250936"/>
            <a:ext cx="4258816" cy="634082"/>
          </a:xfrm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Мнемотехники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972004"/>
            <a:ext cx="7355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Память укрепляют продукты, богатые магнием, кальцием и глютаминовой кислотой (курага, свекла, финики, орехи, фасоль, зелень, проростки пшеницы), а также чай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кофе  - кофеин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4176" y="3735035"/>
            <a:ext cx="7638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Мнемотехники</a:t>
            </a:r>
            <a:r>
              <a:rPr lang="ru-RU" dirty="0" smtClean="0"/>
              <a:t> </a:t>
            </a:r>
            <a:r>
              <a:rPr lang="ru-RU" dirty="0"/>
              <a:t>- организующие системы, основанные на структурировании информации так, чтобы ее легче было запомнить и </a:t>
            </a:r>
            <a:r>
              <a:rPr lang="ru-RU" dirty="0" smtClean="0"/>
              <a:t>воспроизвести.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Индивидуальны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755576" y="2161640"/>
            <a:ext cx="8229600" cy="1411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Виды памяти по использованию </a:t>
            </a:r>
            <a:r>
              <a:rPr lang="ru-RU" sz="2000" b="1" dirty="0" smtClean="0"/>
              <a:t>средств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непосредственная</a:t>
            </a:r>
          </a:p>
          <a:p>
            <a:r>
              <a:rPr lang="ru-RU" sz="2000" dirty="0" smtClean="0"/>
              <a:t>опосредствованная </a:t>
            </a:r>
            <a:r>
              <a:rPr lang="ru-RU" sz="2000" dirty="0"/>
              <a:t>(перед запоминанием информация обрабатывается, чтобы было удобно запоминать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4941168"/>
            <a:ext cx="2220480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+зрительная память!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/>
              <a:t>Мнемотехники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«</a:t>
            </a:r>
            <a:r>
              <a:rPr lang="ru-RU" dirty="0"/>
              <a:t>зазубривание</a:t>
            </a:r>
            <a:r>
              <a:rPr lang="ru-RU" dirty="0" smtClean="0"/>
              <a:t>» </a:t>
            </a:r>
            <a:r>
              <a:rPr lang="ru-RU" u="sng" dirty="0" smtClean="0"/>
              <a:t>+ мелодия</a:t>
            </a:r>
          </a:p>
          <a:p>
            <a:r>
              <a:rPr lang="ru-RU" dirty="0" smtClean="0"/>
              <a:t>год </a:t>
            </a:r>
            <a:r>
              <a:rPr lang="ru-RU" dirty="0"/>
              <a:t>рождения Пушкина </a:t>
            </a:r>
            <a:r>
              <a:rPr lang="ru-RU" dirty="0" smtClean="0"/>
              <a:t>– 1799 (800)</a:t>
            </a:r>
          </a:p>
          <a:p>
            <a:r>
              <a:rPr lang="ru-RU" dirty="0" smtClean="0"/>
              <a:t>рифма (биссектриса), созвучие</a:t>
            </a:r>
          </a:p>
          <a:p>
            <a:r>
              <a:rPr lang="ru-RU" dirty="0" smtClean="0"/>
              <a:t>образование </a:t>
            </a:r>
            <a:r>
              <a:rPr lang="ru-RU" dirty="0"/>
              <a:t>смысловых фраз из начальных букв запоминаемой </a:t>
            </a:r>
            <a:r>
              <a:rPr lang="ru-RU" dirty="0" smtClean="0"/>
              <a:t>информации (цвета радуги)</a:t>
            </a:r>
          </a:p>
          <a:p>
            <a:r>
              <a:rPr lang="ru-RU" dirty="0" smtClean="0"/>
              <a:t>пиктограмма – определенная </a:t>
            </a:r>
            <a:r>
              <a:rPr lang="ru-RU" dirty="0"/>
              <a:t>последовательность </a:t>
            </a:r>
            <a:r>
              <a:rPr lang="ru-RU" dirty="0" smtClean="0"/>
              <a:t>рисунков</a:t>
            </a:r>
          </a:p>
          <a:p>
            <a:r>
              <a:rPr lang="ru-RU" dirty="0" smtClean="0"/>
              <a:t>опорные сигналы, диаграммы</a:t>
            </a:r>
            <a:r>
              <a:rPr lang="ru-RU" dirty="0"/>
              <a:t> </a:t>
            </a:r>
            <a:r>
              <a:rPr lang="ru-RU" dirty="0" smtClean="0"/>
              <a:t>связей (</a:t>
            </a:r>
            <a:r>
              <a:rPr lang="en-US" dirty="0" smtClean="0"/>
              <a:t>mind map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классификация: таблицы, схемы</a:t>
            </a:r>
          </a:p>
          <a:p>
            <a:r>
              <a:rPr lang="ru-RU" dirty="0" smtClean="0"/>
              <a:t>прием </a:t>
            </a:r>
            <a:r>
              <a:rPr lang="ru-RU" dirty="0"/>
              <a:t>«Мысленных картин</a:t>
            </a:r>
            <a:r>
              <a:rPr lang="ru-RU" dirty="0" smtClean="0"/>
              <a:t>» (учим стихи)</a:t>
            </a:r>
          </a:p>
          <a:p>
            <a:r>
              <a:rPr lang="ru-RU" dirty="0" smtClean="0"/>
              <a:t>карточки (Китай)</a:t>
            </a:r>
          </a:p>
          <a:p>
            <a:r>
              <a:rPr lang="ru-RU" dirty="0" smtClean="0"/>
              <a:t>пространственное маркирование </a:t>
            </a:r>
            <a:r>
              <a:rPr lang="ru-RU" dirty="0"/>
              <a:t>(метод Цицерона)</a:t>
            </a:r>
            <a:endParaRPr lang="ru-RU" dirty="0" smtClean="0"/>
          </a:p>
          <a:p>
            <a:r>
              <a:rPr lang="ru-RU" dirty="0" smtClean="0"/>
              <a:t>эффект </a:t>
            </a:r>
            <a:r>
              <a:rPr lang="ru-RU" dirty="0"/>
              <a:t>отнесения к себе (ЭОС)</a:t>
            </a:r>
            <a:endParaRPr lang="ru-RU" dirty="0" smtClean="0"/>
          </a:p>
          <a:p>
            <a:r>
              <a:rPr lang="ru-RU" dirty="0"/>
              <a:t>«слова-вешалки», ключевые </a:t>
            </a:r>
            <a:r>
              <a:rPr lang="ru-RU" dirty="0" smtClean="0"/>
              <a:t>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7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55576" y="248397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Тренинг использования мнемотехник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r="11006"/>
          <a:stretch/>
        </p:blipFill>
        <p:spPr>
          <a:xfrm>
            <a:off x="7020273" y="476672"/>
            <a:ext cx="1800200" cy="1094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647" y="263878"/>
            <a:ext cx="532859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6FF33"/>
                </a:solidFill>
              </a:rPr>
              <a:t>1. Пиктограмма</a:t>
            </a:r>
            <a:br>
              <a:rPr lang="ru-RU" sz="3200" dirty="0" smtClean="0">
                <a:solidFill>
                  <a:srgbClr val="66FF33"/>
                </a:solidFill>
              </a:rPr>
            </a:br>
            <a:r>
              <a:rPr lang="ru-RU" sz="2400" dirty="0" smtClean="0"/>
              <a:t>расшифруйте основную информацию</a:t>
            </a:r>
            <a:endParaRPr lang="ru-RU" sz="2400" dirty="0">
              <a:solidFill>
                <a:srgbClr val="66FF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053" y="3895145"/>
            <a:ext cx="2890664" cy="676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P'</a:t>
            </a:r>
            <a:r>
              <a:rPr lang="en-US" b="1" baseline="-25000" dirty="0"/>
              <a:t>1</a:t>
            </a:r>
            <a:r>
              <a:rPr lang="en-US" dirty="0"/>
              <a:t> + </a:t>
            </a:r>
            <a:r>
              <a:rPr lang="ru-RU" dirty="0"/>
              <a:t>Р'</a:t>
            </a:r>
            <a:r>
              <a:rPr lang="ru-RU" b="1" baseline="-25000" dirty="0"/>
              <a:t>2</a:t>
            </a:r>
            <a:r>
              <a:rPr lang="ru-RU" dirty="0"/>
              <a:t> = </a:t>
            </a:r>
            <a:r>
              <a:rPr lang="en-US" dirty="0"/>
              <a:t>P</a:t>
            </a:r>
            <a:r>
              <a:rPr lang="en-US" b="1" baseline="-25000" dirty="0"/>
              <a:t>1</a:t>
            </a:r>
            <a:r>
              <a:rPr lang="en-US" dirty="0"/>
              <a:t> + </a:t>
            </a:r>
            <a:r>
              <a:rPr lang="ru-RU" dirty="0"/>
              <a:t>Р</a:t>
            </a:r>
            <a:r>
              <a:rPr lang="ru-RU" b="1" baseline="-25000" dirty="0"/>
              <a:t>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19815" r="40390" b="31557"/>
          <a:stretch/>
        </p:blipFill>
        <p:spPr>
          <a:xfrm>
            <a:off x="1939214" y="5311254"/>
            <a:ext cx="2068963" cy="1376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46244" r="54613" b="13089"/>
          <a:stretch/>
        </p:blipFill>
        <p:spPr>
          <a:xfrm>
            <a:off x="5436809" y="5410510"/>
            <a:ext cx="1345080" cy="1111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6" r="71223"/>
          <a:stretch/>
        </p:blipFill>
        <p:spPr>
          <a:xfrm>
            <a:off x="623857" y="547437"/>
            <a:ext cx="976423" cy="1131185"/>
          </a:xfrm>
          <a:prstGeom prst="rect">
            <a:avLst/>
          </a:prstGeom>
        </p:spPr>
      </p:pic>
      <p:pic>
        <p:nvPicPr>
          <p:cNvPr id="5" name="Рисунок 4" descr="Система из двух тел — шаров, движущихся прямолинейно навстречу друг другу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18" y="2385049"/>
            <a:ext cx="1896745" cy="6007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763301" y="2508093"/>
            <a:ext cx="2295849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</a:p>
          <a:p>
            <a:endParaRPr lang="ru-RU" dirty="0"/>
          </a:p>
          <a:p>
            <a:r>
              <a:rPr lang="en-US" dirty="0"/>
              <a:t>V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008177" y="2892888"/>
            <a:ext cx="1872208" cy="76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81889" y="2466382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кг • м/с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8195" y="3692186"/>
            <a:ext cx="92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P≠const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2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360040"/>
          </a:xfrm>
          <a:ln>
            <a:solidFill>
              <a:srgbClr val="66FF33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FF33"/>
                </a:solidFill>
              </a:rPr>
              <a:t>Пиктограмма </a:t>
            </a:r>
            <a:r>
              <a:rPr lang="ru-RU" sz="2200" dirty="0" smtClean="0"/>
              <a:t>(исходный текст)</a:t>
            </a:r>
            <a:endParaRPr lang="ru-RU" sz="2200" dirty="0">
              <a:solidFill>
                <a:srgbClr val="66FF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Законы </a:t>
            </a:r>
            <a:r>
              <a:rPr lang="ru-RU" sz="1600" dirty="0"/>
              <a:t>Ньютона позволяют решать различные практически важные задачи, касающиеся взаимодействия и движения тел.</a:t>
            </a:r>
          </a:p>
          <a:p>
            <a:pPr marL="0" indent="0">
              <a:buNone/>
            </a:pPr>
            <a:r>
              <a:rPr lang="ru-RU" sz="1600" dirty="0"/>
              <a:t>«Импульс» (</a:t>
            </a:r>
            <a:r>
              <a:rPr lang="ru-RU" sz="1600" dirty="0" err="1"/>
              <a:t>impulsus</a:t>
            </a:r>
            <a:r>
              <a:rPr lang="ru-RU" sz="1600" dirty="0"/>
              <a:t>) в переводе с латинского означает «толчок».</a:t>
            </a:r>
          </a:p>
          <a:p>
            <a:pPr marL="0" lvl="0" indent="0" fontAlgn="auto">
              <a:buNone/>
            </a:pPr>
            <a:r>
              <a:rPr lang="ru-RU" sz="1600" b="1" dirty="0"/>
              <a:t>Импульсом тела р называется векторная физическая величина, равная произведению массы тела на его скорость</a:t>
            </a:r>
            <a:r>
              <a:rPr lang="ru-RU" sz="1600" dirty="0"/>
              <a:t> </a:t>
            </a:r>
          </a:p>
          <a:p>
            <a:pPr marL="0" indent="0" algn="ctr" fontAlgn="auto">
              <a:buNone/>
            </a:pPr>
            <a:r>
              <a:rPr lang="ru-RU" sz="1600" dirty="0"/>
              <a:t>p = </a:t>
            </a:r>
            <a:r>
              <a:rPr lang="ru-RU" sz="1600" dirty="0" err="1"/>
              <a:t>mv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dirty="0"/>
              <a:t>Направление вектора импульса тела всегда совпадает с направлением вектора скорости движения.</a:t>
            </a:r>
          </a:p>
          <a:p>
            <a:pPr marL="0" indent="0">
              <a:buNone/>
            </a:pPr>
            <a:r>
              <a:rPr lang="ru-RU" sz="1600" dirty="0"/>
              <a:t>За единицу импульса в СИ принимают импульс тела массой 1 кг, движущегося со скоростью 1 м/с (1 кг • м/с).</a:t>
            </a:r>
          </a:p>
          <a:p>
            <a:pPr marL="0" indent="0">
              <a:buNone/>
            </a:pPr>
            <a:r>
              <a:rPr lang="ru-RU" sz="1600" dirty="0"/>
              <a:t>При взаимодействии тел их импульсы могут изменяться.</a:t>
            </a:r>
          </a:p>
          <a:p>
            <a:pPr marL="0" indent="0" fontAlgn="auto">
              <a:buNone/>
            </a:pPr>
            <a:r>
              <a:rPr lang="ru-RU" sz="1600" dirty="0"/>
              <a:t>Если два или несколько тел взаимодействуют только между собой (т. е. не подвергаются воздействию внешних сил), то эти тела образуют замкнутую систему.</a:t>
            </a:r>
          </a:p>
          <a:p>
            <a:pPr marL="0" indent="0" fontAlgn="auto">
              <a:buNone/>
            </a:pPr>
            <a:r>
              <a:rPr lang="ru-RU" sz="1600" dirty="0"/>
              <a:t>Импульс каждого из тел, входящих в замкнутую систему, может меняться в результате их взаимодействия друг с другом. Но </a:t>
            </a:r>
          </a:p>
          <a:p>
            <a:pPr marL="0" lvl="0" indent="0" fontAlgn="auto">
              <a:buNone/>
            </a:pPr>
            <a:r>
              <a:rPr lang="ru-RU" sz="1600" b="1" dirty="0"/>
              <a:t>векторная сумма импульсов тел, составляющих замкнутую систему, не меняется с течением времени при любых движениях и взаимодействиях этих тел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/>
              <a:t>В этом заключается закон сохранения импульса. P'</a:t>
            </a:r>
            <a:r>
              <a:rPr lang="ru-RU" sz="1600" b="1" baseline="-25000" dirty="0"/>
              <a:t>1</a:t>
            </a:r>
            <a:r>
              <a:rPr lang="ru-RU" sz="1600" dirty="0"/>
              <a:t> + Р'</a:t>
            </a:r>
            <a:r>
              <a:rPr lang="ru-RU" sz="1600" b="1" baseline="-25000" dirty="0"/>
              <a:t>2</a:t>
            </a:r>
            <a:r>
              <a:rPr lang="ru-RU" sz="1600" dirty="0"/>
              <a:t> = P</a:t>
            </a:r>
            <a:r>
              <a:rPr lang="ru-RU" sz="1600" b="1" baseline="-25000" dirty="0"/>
              <a:t>1</a:t>
            </a:r>
            <a:r>
              <a:rPr lang="ru-RU" sz="1600" dirty="0"/>
              <a:t> + Р</a:t>
            </a:r>
            <a:r>
              <a:rPr lang="ru-RU" sz="1600" b="1" baseline="-25000" dirty="0"/>
              <a:t>2</a:t>
            </a:r>
            <a:endParaRPr lang="ru-RU" sz="1600" dirty="0"/>
          </a:p>
          <a:p>
            <a:pPr marL="0" indent="0" fontAlgn="auto">
              <a:buNone/>
            </a:pPr>
            <a:r>
              <a:rPr lang="ru-RU" sz="1600" dirty="0"/>
              <a:t>Закон сохранения импульса выполняется и в том случае, если на тела системы действуют внешние силы, векторная сумма которых равна нулю. </a:t>
            </a:r>
          </a:p>
          <a:p>
            <a:pPr marL="0" indent="0">
              <a:buNone/>
            </a:pPr>
            <a:r>
              <a:rPr lang="ru-RU" sz="1600" dirty="0"/>
              <a:t>Реактивное движение происходит за счёт того, что от тела отделяется и движется какая-то его часть, в результате чего само тело приобретает противоположно направленный импульс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6624091"/>
            <a:ext cx="1540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http://tepka.ru/fizika_9/21.html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4018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516196"/>
            <a:ext cx="8229600" cy="5616624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Если </a:t>
            </a:r>
            <a:r>
              <a:rPr lang="ru-RU" sz="2000" dirty="0"/>
              <a:t>вам надо запомнить какую-то определённую последовательность </a:t>
            </a:r>
            <a:r>
              <a:rPr lang="ru-RU" sz="2000" dirty="0" smtClean="0"/>
              <a:t>слов или дат, </a:t>
            </a:r>
            <a:r>
              <a:rPr lang="ru-RU" sz="2000" dirty="0"/>
              <a:t>используйте хорошо знакомую расстановку мебели в собственной комнате. Присвойте каждому предмету обстановки «своё» слово, которое надо заучить и назвать на экзамене в определённой последовательности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6453336"/>
            <a:ext cx="24117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(</a:t>
            </a:r>
            <a:r>
              <a:rPr lang="ru-RU" sz="800" dirty="0" err="1"/>
              <a:t>Петрановская</a:t>
            </a:r>
            <a:r>
              <a:rPr lang="ru-RU" sz="800" dirty="0"/>
              <a:t> Л. Что делать, если ждет экзамен)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7178"/>
              </p:ext>
            </p:extLst>
          </p:nvPr>
        </p:nvGraphicFramePr>
        <p:xfrm>
          <a:off x="349189" y="2132856"/>
          <a:ext cx="8373615" cy="44119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91205">
                  <a:extLst>
                    <a:ext uri="{9D8B030D-6E8A-4147-A177-3AD203B41FA5}">
                      <a16:colId xmlns:a16="http://schemas.microsoft.com/office/drawing/2014/main" val="3757505996"/>
                    </a:ext>
                  </a:extLst>
                </a:gridCol>
                <a:gridCol w="2791205">
                  <a:extLst>
                    <a:ext uri="{9D8B030D-6E8A-4147-A177-3AD203B41FA5}">
                      <a16:colId xmlns:a16="http://schemas.microsoft.com/office/drawing/2014/main" val="1893769060"/>
                    </a:ext>
                  </a:extLst>
                </a:gridCol>
                <a:gridCol w="2791205">
                  <a:extLst>
                    <a:ext uri="{9D8B030D-6E8A-4147-A177-3AD203B41FA5}">
                      <a16:colId xmlns:a16="http://schemas.microsoft.com/office/drawing/2014/main" val="362823630"/>
                    </a:ext>
                  </a:extLst>
                </a:gridCol>
              </a:tblGrid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1700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Северная война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1721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996809058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27 мая 1703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Был основан город Санкт-Петербург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692884411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1705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Башкирское восстание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1711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920470882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1705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Астраханское восстание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1706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066502733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1707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Восстание Кондратия Булавина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1710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159277658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27 июня 1709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Полтавская битва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02449709"/>
                  </a:ext>
                </a:extLst>
              </a:tr>
              <a:tr h="514355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1721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Петр 1 </a:t>
                      </a:r>
                      <a:r>
                        <a:rPr lang="ru-RU" sz="1500" dirty="0" err="1">
                          <a:effectLst/>
                        </a:rPr>
                        <a:t>объявялется</a:t>
                      </a:r>
                      <a:r>
                        <a:rPr lang="ru-RU" sz="1500" dirty="0">
                          <a:effectLst/>
                        </a:rPr>
                        <a:t> себя Императором России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598952941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Дворцовые перевороты в России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1762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4258916239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1756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Семилетняя война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1762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555868340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1768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Война между Россией и Турцией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1774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954999150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1773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Восстание </a:t>
                      </a:r>
                      <a:r>
                        <a:rPr lang="ru-RU" sz="1500" dirty="0" err="1">
                          <a:effectLst/>
                        </a:rPr>
                        <a:t>Емульяна</a:t>
                      </a:r>
                      <a:r>
                        <a:rPr lang="ru-RU" sz="1500" dirty="0">
                          <a:effectLst/>
                        </a:rPr>
                        <a:t> Пугачева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1775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280573431"/>
                  </a:ext>
                </a:extLst>
              </a:tr>
              <a:tr h="263248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1787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Война между Россией и Турцией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1791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2020327802"/>
                  </a:ext>
                </a:extLst>
              </a:tr>
              <a:tr h="514355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1799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Суворов совершает «подвиг» - Швейцарский и Итальянские походы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8254572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75656" y="146864"/>
            <a:ext cx="6264696" cy="3693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2. Пространственное </a:t>
            </a:r>
            <a:r>
              <a:rPr lang="ru-RU" b="1" dirty="0">
                <a:solidFill>
                  <a:srgbClr val="C00000"/>
                </a:solidFill>
              </a:rPr>
              <a:t>маркирование (метод Цицерона)</a:t>
            </a:r>
          </a:p>
        </p:txBody>
      </p:sp>
    </p:spTree>
    <p:extLst>
      <p:ext uri="{BB962C8B-B14F-4D97-AF65-F5344CB8AC3E}">
        <p14:creationId xmlns:p14="http://schemas.microsoft.com/office/powerpoint/2010/main" val="28409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законы работы </a:t>
            </a:r>
            <a:r>
              <a:rPr lang="ru-RU" b="1" dirty="0" smtClean="0">
                <a:solidFill>
                  <a:srgbClr val="FF0000"/>
                </a:solidFill>
              </a:rPr>
              <a:t>памяти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1728192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Запоминаемость </a:t>
            </a:r>
            <a:r>
              <a:rPr lang="ru-RU" b="1" i="1" dirty="0" smtClean="0"/>
              <a:t>сильно </a:t>
            </a:r>
            <a:r>
              <a:rPr lang="ru-RU" b="1" i="1" dirty="0"/>
              <a:t>зависит от </a:t>
            </a:r>
            <a:r>
              <a:rPr lang="ru-RU" b="1" i="1" u="sng" dirty="0" smtClean="0"/>
              <a:t>цели</a:t>
            </a:r>
          </a:p>
          <a:p>
            <a:pPr marL="0" indent="0" algn="ctr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Установка запомнить!</a:t>
            </a:r>
          </a:p>
        </p:txBody>
      </p:sp>
    </p:spTree>
    <p:extLst>
      <p:ext uri="{BB962C8B-B14F-4D97-AF65-F5344CB8AC3E}">
        <p14:creationId xmlns:p14="http://schemas.microsoft.com/office/powerpoint/2010/main" val="20179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solidFill>
              <a:srgbClr val="990099"/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3. Ключевые слова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549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Монголам </a:t>
            </a:r>
            <a:r>
              <a:rPr lang="ru-RU" dirty="0"/>
              <a:t>были объявлены новые законы – «Яса» Чингисхана. Вместо деления на роды и племена все мужчины делились на десятки, которые образовали сотни, тысячи и десятки тысяч – </a:t>
            </a:r>
            <a:r>
              <a:rPr lang="ru-RU" dirty="0" err="1"/>
              <a:t>тумены</a:t>
            </a:r>
            <a:r>
              <a:rPr lang="ru-RU" dirty="0"/>
              <a:t>. Вместо вождей и старейшин во главе каждого отряда встал назначенный Чингисханом командир. Вместо обычаев кровной мести «Яса» устанавливала ханский суд и назначала немедленную смертную казнь за воровство, обман, предательство. В мирное время монголы продолжали кочевать и охотиться, но в любой момент по приказу Чингисхана воины должны были собраться в </a:t>
            </a:r>
            <a:r>
              <a:rPr lang="ru-RU" dirty="0" err="1"/>
              <a:t>тумены</a:t>
            </a:r>
            <a:r>
              <a:rPr lang="ru-RU" dirty="0"/>
              <a:t>, а оставшиеся в стойбищах – снабдить их откормленными конями, саблями и копьями, луками и стрелами, веревками и мешками, запасами еды и </a:t>
            </a:r>
            <a:r>
              <a:rPr lang="ru-RU" dirty="0" smtClean="0"/>
              <a:t>инструментов.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610023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800" dirty="0"/>
              <a:t>(Всеобщая история. Средние века, 6 класс, с.132)</a:t>
            </a:r>
          </a:p>
        </p:txBody>
      </p:sp>
    </p:spTree>
    <p:extLst>
      <p:ext uri="{BB962C8B-B14F-4D97-AF65-F5344CB8AC3E}">
        <p14:creationId xmlns:p14="http://schemas.microsoft.com/office/powerpoint/2010/main" val="23111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Ключевые слова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/>
              <a:t>Монголам были объявлены новые </a:t>
            </a:r>
            <a:r>
              <a:rPr lang="ru-RU" b="1" u="sng" dirty="0"/>
              <a:t>законы</a:t>
            </a:r>
            <a:r>
              <a:rPr lang="ru-RU" b="1" dirty="0"/>
              <a:t> – </a:t>
            </a:r>
            <a:r>
              <a:rPr lang="ru-RU" b="1" u="sng" dirty="0"/>
              <a:t>«Яса»</a:t>
            </a:r>
            <a:r>
              <a:rPr lang="ru-RU" dirty="0"/>
              <a:t> </a:t>
            </a:r>
            <a:r>
              <a:rPr lang="ru-RU" b="1" u="sng" dirty="0"/>
              <a:t>Чингисхан</a:t>
            </a:r>
            <a:r>
              <a:rPr lang="ru-RU" dirty="0"/>
              <a:t>а. Вместо деления на роды и племена все </a:t>
            </a:r>
            <a:r>
              <a:rPr lang="ru-RU" b="1" u="sng" dirty="0"/>
              <a:t>мужчины</a:t>
            </a:r>
            <a:r>
              <a:rPr lang="ru-RU" dirty="0"/>
              <a:t> делились на десятки, которые образовали сотни, тысячи и десятки тысяч – </a:t>
            </a:r>
            <a:r>
              <a:rPr lang="ru-RU" b="1" u="sng" dirty="0" err="1"/>
              <a:t>тумены</a:t>
            </a:r>
            <a:r>
              <a:rPr lang="ru-RU" dirty="0"/>
              <a:t>. Вместо вождей и старейшин во главе каждого отряда встал назначенный Чингисханом </a:t>
            </a:r>
            <a:r>
              <a:rPr lang="ru-RU" b="1" u="sng" dirty="0"/>
              <a:t>командир</a:t>
            </a:r>
            <a:r>
              <a:rPr lang="ru-RU" dirty="0"/>
              <a:t>. Вместо обычаев </a:t>
            </a:r>
            <a:r>
              <a:rPr lang="ru-RU" b="1" u="sng" dirty="0"/>
              <a:t>кровной мести</a:t>
            </a:r>
            <a:r>
              <a:rPr lang="ru-RU" dirty="0"/>
              <a:t> «Яса» устанавливала </a:t>
            </a:r>
            <a:r>
              <a:rPr lang="ru-RU" b="1" u="sng" dirty="0"/>
              <a:t>ханский суд</a:t>
            </a:r>
            <a:r>
              <a:rPr lang="ru-RU" dirty="0"/>
              <a:t> и назначала немедленную смертную казнь за воровство, обман, предательство. В мирное время монголы продолжали кочевать и охотиться, но в любой момент по приказу Чингисхана </a:t>
            </a:r>
            <a:r>
              <a:rPr lang="ru-RU" b="1" u="sng" dirty="0"/>
              <a:t>воины</a:t>
            </a:r>
            <a:r>
              <a:rPr lang="ru-RU" dirty="0"/>
              <a:t> должны были собраться в </a:t>
            </a:r>
            <a:r>
              <a:rPr lang="ru-RU" dirty="0" err="1"/>
              <a:t>тумены</a:t>
            </a:r>
            <a:r>
              <a:rPr lang="ru-RU" dirty="0"/>
              <a:t>, а оставшиеся в стойбищах – </a:t>
            </a:r>
            <a:r>
              <a:rPr lang="ru-RU" b="1" u="sng" dirty="0"/>
              <a:t>снабдить</a:t>
            </a:r>
            <a:r>
              <a:rPr lang="ru-RU" dirty="0"/>
              <a:t> их откормленными конями, саблями и копьями, луками и стрелами, веревками и мешками, запасами еды и </a:t>
            </a:r>
            <a:r>
              <a:rPr lang="ru-RU" dirty="0" smtClean="0"/>
              <a:t>инструментов.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04248" y="258331"/>
            <a:ext cx="2098576" cy="2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 smtClean="0"/>
              <a:t>Примеры применения мнемотехник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3864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41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4. Классификация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47497"/>
              </p:ext>
            </p:extLst>
          </p:nvPr>
        </p:nvGraphicFramePr>
        <p:xfrm>
          <a:off x="905608" y="1441939"/>
          <a:ext cx="7698840" cy="2491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</a:rPr>
                        <a:t>метафора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</a:rPr>
                        <a:t>определение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>
                          <a:solidFill>
                            <a:schemeClr val="tx1"/>
                          </a:solidFill>
                          <a:effectLst/>
                        </a:rPr>
                        <a:t>глагол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>
                          <a:solidFill>
                            <a:schemeClr val="tx1"/>
                          </a:solidFill>
                          <a:effectLst/>
                        </a:rPr>
                        <a:t>дополнение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</a:rPr>
                        <a:t>существительное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</a:rPr>
                        <a:t>подлежащее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</a:rPr>
                        <a:t>олицетворение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>
                          <a:solidFill>
                            <a:schemeClr val="tx1"/>
                          </a:solidFill>
                          <a:effectLst/>
                        </a:rPr>
                        <a:t>наречие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</a:rPr>
                        <a:t>сказуемое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>
                          <a:solidFill>
                            <a:schemeClr val="tx1"/>
                          </a:solidFill>
                          <a:effectLst/>
                        </a:rPr>
                        <a:t>эпитет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</a:rPr>
                        <a:t>гипербола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</a:rPr>
                        <a:t>прилагательное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9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Классификация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78753"/>
              </p:ext>
            </p:extLst>
          </p:nvPr>
        </p:nvGraphicFramePr>
        <p:xfrm>
          <a:off x="683567" y="1772816"/>
          <a:ext cx="8003234" cy="367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3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solidFill>
                            <a:schemeClr val="tx1"/>
                          </a:solidFill>
                          <a:effectLst/>
                        </a:rPr>
                        <a:t>Части речи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solidFill>
                            <a:schemeClr val="tx1"/>
                          </a:solidFill>
                          <a:effectLst/>
                        </a:rPr>
                        <a:t>Средства художественной выразительности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Члены предложения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существительное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эпитет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сказуемое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глагол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метафора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подлежащее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наречие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гипербола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дополнение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прилагательное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solidFill>
                            <a:schemeClr val="tx1"/>
                          </a:solidFill>
                          <a:effectLst/>
                        </a:rPr>
                        <a:t>олицетворение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solidFill>
                            <a:schemeClr val="tx1"/>
                          </a:solidFill>
                          <a:effectLst/>
                        </a:rPr>
                        <a:t>определение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5. Опорные конспекты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err="1"/>
              <a:t>Столыпинская</a:t>
            </a:r>
            <a:r>
              <a:rPr lang="ru-RU" i="1" dirty="0"/>
              <a:t> реформа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Выражая позицию правительства, Столыпин в выступлении в Государственной думе в ноябре 1907 г. говорил: «Не беспорядочная раздача земель, не успокоение бунта подачками – бунт погашается силой, а признание неприкосновенности частной собственности и, как последствие, отсюда вытекающее, создание мелкой личной земельной собственности, реальное право выхода из общины и разрешение вопросов улучшенного землепользования – вот задачи, осуществление которых правительство считало и считает вопросами бытия русской державы».</a:t>
            </a:r>
          </a:p>
          <a:p>
            <a:pPr marL="0" indent="0">
              <a:buNone/>
            </a:pPr>
            <a:r>
              <a:rPr lang="ru-RU" dirty="0"/>
              <a:t>Наряду с этим проводились землеустроительные работы, ликвидировавшие чересполосицу крестьянских наделов. Теперь крестьяне получали землю как единый участок – отруб. Многие выезжали из деревни на собственные хутора.</a:t>
            </a:r>
          </a:p>
          <a:p>
            <a:pPr marL="0" indent="0">
              <a:buNone/>
            </a:pPr>
            <a:r>
              <a:rPr lang="ru-RU" dirty="0"/>
              <a:t>Другим важнейшим направлением реформы стала переселенческая политика. За Урал переселилось более 3,7 млн человек.</a:t>
            </a:r>
          </a:p>
          <a:p>
            <a:pPr marL="0" indent="0">
              <a:buNone/>
            </a:pPr>
            <a:r>
              <a:rPr lang="ru-RU" dirty="0"/>
              <a:t>По данным известного экономиста Н. Д. Кондратьева, к 1916 г. из общины выделились и оформили землю в личную собственность 2,5 – 2,8 млн домохозяев, а площадь их земли составила около 17 млн десятин. Иные данные приводили советские экономисты и историки. Они расценивали итоги реформы Столыпина как провал.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6525344"/>
            <a:ext cx="51480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(А.Ф. </a:t>
            </a:r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Киселёв, В. П. Попов. История России. XX – начало XXI века. 11 класс. Базовый уровень: учебник)</a:t>
            </a:r>
            <a:endParaRPr lang="ru-RU" sz="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solidFill>
              <a:srgbClr val="FF0066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5. Опорные конспекты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mages.myshared.ru/4/231822/slide_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24744"/>
            <a:ext cx="770485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04248" y="132777"/>
            <a:ext cx="2098576" cy="2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 smtClean="0"/>
              <a:t>Примеры применения мнемотехник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4632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pp.nashaucheba.ru/pars_docs/refs/146/145576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32656"/>
            <a:ext cx="7200800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04248" y="51619"/>
            <a:ext cx="2098576" cy="2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 smtClean="0"/>
              <a:t>Примеры применения мнемотехник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7441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4.infourok.ru/uploads/ex/08a7/00076f2e-2ff5b2fe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640960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04248" y="132777"/>
            <a:ext cx="2098576" cy="2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 smtClean="0"/>
              <a:t>Примеры применения мнемотехник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5293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/slide/2/2ELS1FbzXIrYaNqsWf904KD5t6A3eJnjPyV8uB/slide-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72807" cy="5760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04248" y="132777"/>
            <a:ext cx="2098576" cy="2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 smtClean="0"/>
              <a:t>Примеры применения мнемотехник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3871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arakravchenko.ucoz.ru/_ld/0/493817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432"/>
            <a:ext cx="5256584" cy="6383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04248" y="132777"/>
            <a:ext cx="2098576" cy="2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 smtClean="0"/>
              <a:t>Примеры применения мнемотехник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463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562074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законы работы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Модальность </a:t>
            </a:r>
            <a:r>
              <a:rPr lang="ru-RU" dirty="0"/>
              <a:t>представления </a:t>
            </a:r>
            <a:r>
              <a:rPr lang="ru-RU" dirty="0" smtClean="0"/>
              <a:t>информации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i="1" dirty="0" smtClean="0"/>
              <a:t>Ведущие каналы обработки информации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Визуальная - зрительная</a:t>
            </a:r>
          </a:p>
          <a:p>
            <a:pPr marL="0" indent="0">
              <a:buNone/>
            </a:pPr>
            <a:r>
              <a:rPr lang="ru-RU" dirty="0" smtClean="0"/>
              <a:t>Аудиальная - слуховая</a:t>
            </a:r>
          </a:p>
          <a:p>
            <a:pPr marL="0" indent="0">
              <a:buNone/>
            </a:pPr>
            <a:r>
              <a:rPr lang="ru-RU" dirty="0" smtClean="0"/>
              <a:t>Кинестетическая – тактильная, двигательные и эмоциональные ощущения</a:t>
            </a:r>
          </a:p>
          <a:p>
            <a:pPr marL="0" indent="0">
              <a:buNone/>
            </a:pPr>
            <a:r>
              <a:rPr lang="ru-RU" dirty="0"/>
              <a:t>Логическая </a:t>
            </a:r>
            <a:r>
              <a:rPr lang="ru-RU" dirty="0" smtClean="0"/>
              <a:t>(</a:t>
            </a:r>
            <a:r>
              <a:rPr lang="ru-RU" dirty="0" err="1" smtClean="0"/>
              <a:t>дигитал</a:t>
            </a:r>
            <a:r>
              <a:rPr lang="ru-RU" dirty="0" smtClean="0"/>
              <a:t>) - </a:t>
            </a:r>
            <a:r>
              <a:rPr lang="ru-RU" dirty="0"/>
              <a:t>термины, </a:t>
            </a:r>
            <a:r>
              <a:rPr lang="ru-RU" dirty="0" smtClean="0"/>
              <a:t>абстракции, рассуждения</a:t>
            </a:r>
            <a:r>
              <a:rPr lang="ru-RU" dirty="0"/>
              <a:t>, обобщенные понятия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59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/slide/2/2ELS1FbzXIrYaNqsWf904KD5t6A3eJnjPyV8uB/slide-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128791" cy="6192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04248" y="132777"/>
            <a:ext cx="2098576" cy="2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 smtClean="0"/>
              <a:t>Примеры применения мнемотехник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5408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19/1203936/slide_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04248" y="132777"/>
            <a:ext cx="2098576" cy="2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 smtClean="0"/>
              <a:t>Примеры применения мнемотехник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2298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496944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073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Причины, предпосылки </a:t>
            </a:r>
            <a:r>
              <a:rPr lang="ru-RU" dirty="0" err="1" smtClean="0"/>
              <a:t>Столыпинской</a:t>
            </a:r>
            <a:r>
              <a:rPr lang="ru-RU" dirty="0" smtClean="0"/>
              <a:t> реформы  нач. </a:t>
            </a:r>
            <a:r>
              <a:rPr lang="en-US" dirty="0" smtClean="0"/>
              <a:t>XX</a:t>
            </a:r>
            <a:r>
              <a:rPr lang="ru-RU" dirty="0" smtClean="0"/>
              <a:t>в.</a:t>
            </a:r>
            <a:endParaRPr lang="ru-RU" dirty="0"/>
          </a:p>
        </p:txBody>
      </p:sp>
      <p:pic>
        <p:nvPicPr>
          <p:cNvPr id="1026" name="Picture 2" descr="C:\Users\сотрудник ГБОУ 1505\Cloud@Mail.Ru\ОБЖ_псих\20181028_191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0" y="476672"/>
            <a:ext cx="1972177" cy="9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отрудник ГБОУ 1505\Cloud@Mail.Ru\ОБЖ_псих\20181028_193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2904"/>
            <a:ext cx="2606467" cy="9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отрудник ГБОУ 1505\Cloud@Mail.Ru\ОБЖ_псих\20181028_194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79027"/>
            <a:ext cx="3449702" cy="11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отрудник ГБОУ 1505\Cloud@Mail.Ru\ОБЖ_псих\20181028_19494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8316416" cy="20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отрудник ГБОУ 1505\Cloud@Mail.Ru\ОБЖ_псих\20181028_1953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97" y="2239560"/>
            <a:ext cx="5933063" cy="22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сотрудник ГБОУ 1505\Cloud@Mail.Ru\ОБЖ_псих\20181028_2005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0" y="2024986"/>
            <a:ext cx="2243553" cy="131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7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Содержание </a:t>
            </a:r>
            <a:r>
              <a:rPr lang="ru-RU" sz="2400" dirty="0" err="1" smtClean="0"/>
              <a:t>Столыпинской</a:t>
            </a:r>
            <a:r>
              <a:rPr lang="ru-RU" sz="2400" dirty="0" smtClean="0"/>
              <a:t> реформы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830" y="764704"/>
            <a:ext cx="8229600" cy="5721499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сотрудник ГБОУ 1505\Cloud@Mail.Ru\ОБЖ_псих\20181028_191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6540"/>
            <a:ext cx="1414720" cy="10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трудник ГБОУ 1505\Cloud@Mail.Ru\ОБЖ_псих\20181028_192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59" y="3033887"/>
            <a:ext cx="2810444" cy="19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отрудник ГБОУ 1505\Cloud@Mail.Ru\ОБЖ_псих\20181028_19322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" y="692696"/>
            <a:ext cx="3061239" cy="12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отрудник ГБОУ 1505\Cloud@Mail.Ru\ОБЖ_псих\20181028_194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5355" y="1899125"/>
            <a:ext cx="4580823" cy="31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отрудник ГБОУ 1505\Cloud@Mail.Ru\ОБЖ_псих\20181028_1955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5050296"/>
            <a:ext cx="3129783" cy="14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отрудник ГБОУ 1505\Cloud@Mail.Ru\ОБЖ_псих\20181028_2004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91" y="2018209"/>
            <a:ext cx="2816744" cy="9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отрудник ГБОУ 1505\Cloud@Mail.Ru\ОБЖ_псих\20181028_1934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11496"/>
            <a:ext cx="2376264" cy="53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35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Итоги и оценка </a:t>
            </a:r>
            <a:r>
              <a:rPr lang="ru-RU" sz="2400" dirty="0" err="1" smtClean="0"/>
              <a:t>Столыпинской</a:t>
            </a:r>
            <a:r>
              <a:rPr lang="ru-RU" sz="2400" dirty="0" smtClean="0"/>
              <a:t> реформы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  <a:ln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сотрудник ГБОУ 1505\Cloud@Mail.Ru\ОБЖ_псих\20181028_193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06" y="2804739"/>
            <a:ext cx="2185937" cy="10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отрудник ГБОУ 1505\Cloud@Mail.Ru\ОБЖ_псих\20181028_193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23" y="836712"/>
            <a:ext cx="2756320" cy="11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отрудник ГБОУ 1505\Cloud@Mail.Ru\ОБЖ_псих\20181028_193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6033"/>
            <a:ext cx="2699792" cy="13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отрудник ГБОУ 1505\Cloud@Mail.Ru\ОБЖ_псих\20181028_1938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0" y="980728"/>
            <a:ext cx="3707903" cy="13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отрудник ГБОУ 1505\Cloud@Mail.Ru\ОБЖ_псих\20181028_1939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223463" cy="10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сотрудник ГБОУ 1505\Cloud@Mail.Ru\ОБЖ_псих\20181028_1943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2051720" cy="13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78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трудник ГБОУ 1505\Cloud@Mail.Ru\ОБЖ_псих\20181028_191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970083" cy="52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07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трудник ГБОУ 1505\Cloud@Mail.Ru\ОБЖ_псих\20181028_193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429"/>
            <a:ext cx="9144000" cy="47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84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трудник ГБОУ 1505\Cloud@Mail.Ru\ОБЖ_псих\20181028_195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2823" y="1179412"/>
            <a:ext cx="6525344" cy="457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97851" y="15233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Община, тормози!</a:t>
            </a:r>
            <a:endParaRPr lang="ru-RU" sz="1200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7997851" y="205199"/>
            <a:ext cx="936104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сотрудник ГБОУ 1505\Cloud@Mail.Ru\ОБЖ_псих\20181028_195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7888" y="1378123"/>
            <a:ext cx="6024619" cy="38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33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сотрудник ГБОУ 1505\Cloud@Mail.Ru\ОБЖ_псих\20181028_200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38372" cy="638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09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сотрудник ГБОУ 1505\Cloud@Mail.Ru\ОБЖ_псих\20181028_194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784"/>
            <a:ext cx="9144000" cy="500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3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610744" cy="504056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законы работы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Эмоциональный окрас материала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+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с</a:t>
            </a: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тресс -</a:t>
            </a:r>
            <a:endParaRPr lang="ru-RU" sz="8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отрудник ГБОУ 1505\Cloud@Mail.Ru\ОБЖ_псих\20181028_191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244" y="920420"/>
            <a:ext cx="6501880" cy="48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490066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законы работы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Зависимость от функционального состояния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6000" dirty="0" smtClean="0">
                <a:solidFill>
                  <a:srgbClr val="00B050"/>
                </a:solidFill>
              </a:rPr>
              <a:t>11.00</a:t>
            </a:r>
          </a:p>
          <a:p>
            <a:pPr marL="0" indent="0">
              <a:buNone/>
            </a:pPr>
            <a:endParaRPr lang="ru-RU" sz="6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6000" dirty="0" smtClean="0">
                <a:solidFill>
                  <a:srgbClr val="00B050"/>
                </a:solidFill>
              </a:rPr>
              <a:t>					16.00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490066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законы работы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/>
              <a:t>Структурирование информации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память + мышление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укрупнение единиц информации</a:t>
            </a:r>
          </a:p>
          <a:p>
            <a:pPr marL="0" indent="0" algn="ctr">
              <a:buNone/>
            </a:pPr>
            <a:endParaRPr lang="ru-RU" dirty="0">
              <a:solidFill>
                <a:srgbClr val="7030A0"/>
              </a:solidFill>
            </a:endParaRPr>
          </a:p>
          <a:p>
            <a:r>
              <a:rPr lang="ru-RU" sz="3600" b="1" dirty="0" smtClean="0"/>
              <a:t>Наложение информации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новое + 30% уже известного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Запоминаем не столько факты, сколько логические и эмоциональные связи между ними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816424" cy="562074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законы работы памяти</a:t>
            </a:r>
          </a:p>
        </p:txBody>
      </p:sp>
    </p:spTree>
    <p:extLst>
      <p:ext uri="{BB962C8B-B14F-4D97-AF65-F5344CB8AC3E}">
        <p14:creationId xmlns:p14="http://schemas.microsoft.com/office/powerpoint/2010/main" val="31181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562074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законы работы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7606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/>
              <a:t>Краевой эффект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6597352"/>
            <a:ext cx="47525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ea typeface="Calibri" panose="020F0502020204030204" pitchFamily="34" charset="0"/>
              </a:rPr>
              <a:t>А. Ф. Киселёв, В. П. Попов. История России. XX – начало XXI века. 11 класс. Базовый уровень: учебник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28801"/>
            <a:ext cx="7614592" cy="451046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эффективных средств мобилизации капиталов стала винная монополия, введенная в 1894 г.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августе 1897 г. Витте провел денежную реформу; новый золотой рубль признавался основной денежной единицей. Введение свободного обмена кредитных билетов на золото позволило широко привлекать в экономику России иностранный капитал.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1909 г. начался новый промышленный подъем. Высокие темпы были характерны для развития тяжелой промышленности.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темпам роста производства Россия вышла на первое место в мире. Например, выплавка стали в России увеличилась на 82 %, а в Германии – на 50 %. 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562074"/>
          </a:xfrm>
        </p:spPr>
        <p:txBody>
          <a:bodyPr>
            <a:normAutofit/>
          </a:bodyPr>
          <a:lstStyle/>
          <a:p>
            <a:r>
              <a:rPr lang="ru-RU" sz="1800" dirty="0"/>
              <a:t>Основные законы работы 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«Эффект Зейгарник</a:t>
            </a:r>
            <a:r>
              <a:rPr lang="ru-RU" sz="3600" b="1" i="1" dirty="0" smtClean="0"/>
              <a:t>»</a:t>
            </a:r>
          </a:p>
          <a:p>
            <a:pPr marL="0" indent="0">
              <a:buNone/>
            </a:pPr>
            <a:endParaRPr lang="ru-RU" sz="3600" b="1" i="1" dirty="0"/>
          </a:p>
          <a:p>
            <a:pPr marL="0" indent="0">
              <a:buNone/>
            </a:pPr>
            <a:r>
              <a:rPr lang="ru-RU" sz="3600" b="1" i="1" dirty="0" err="1" smtClean="0">
                <a:solidFill>
                  <a:srgbClr val="C00000"/>
                </a:solidFill>
              </a:rPr>
              <a:t>Неоко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528</TotalTime>
  <Words>1037</Words>
  <Application>Microsoft Office PowerPoint</Application>
  <PresentationFormat>Экран (4:3)</PresentationFormat>
  <Paragraphs>223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Тема Office</vt:lpstr>
      <vt:lpstr>Память</vt:lpstr>
      <vt:lpstr>Основные законы работы памяти</vt:lpstr>
      <vt:lpstr>Основные законы работы памяти</vt:lpstr>
      <vt:lpstr>Основные законы работы памяти</vt:lpstr>
      <vt:lpstr>Основные законы работы памяти</vt:lpstr>
      <vt:lpstr>Основные законы работы памяти</vt:lpstr>
      <vt:lpstr>Основные законы работы памяти</vt:lpstr>
      <vt:lpstr>Основные законы работы памяти</vt:lpstr>
      <vt:lpstr>Основные законы работы памяти</vt:lpstr>
      <vt:lpstr>Основные законы работы памяти</vt:lpstr>
      <vt:lpstr>Основные законы работы памяти</vt:lpstr>
      <vt:lpstr>2 техники повторения</vt:lpstr>
      <vt:lpstr>4хступенчатый метод запоминания</vt:lpstr>
      <vt:lpstr>Мнемотехники</vt:lpstr>
      <vt:lpstr>Мнемотехники</vt:lpstr>
      <vt:lpstr>Тренинг использования мнемотехник</vt:lpstr>
      <vt:lpstr>1. Пиктограмма расшифруйте основную информацию</vt:lpstr>
      <vt:lpstr>Пиктограмма (исходный текст)</vt:lpstr>
      <vt:lpstr>Презентация PowerPoint</vt:lpstr>
      <vt:lpstr>3. Ключевые слова</vt:lpstr>
      <vt:lpstr>Ключевые слова</vt:lpstr>
      <vt:lpstr>4. Классификация</vt:lpstr>
      <vt:lpstr>Классификация</vt:lpstr>
      <vt:lpstr>5. Опорные конспекты</vt:lpstr>
      <vt:lpstr>5. Опорные конспекты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Столыпинской реформы</vt:lpstr>
      <vt:lpstr>Итоги и оценка Столыпинской реформы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 ГБОУ 1505</dc:creator>
  <cp:lastModifiedBy>Оля</cp:lastModifiedBy>
  <cp:revision>174</cp:revision>
  <dcterms:created xsi:type="dcterms:W3CDTF">2018-10-08T09:07:51Z</dcterms:created>
  <dcterms:modified xsi:type="dcterms:W3CDTF">2020-04-08T15:34:29Z</dcterms:modified>
</cp:coreProperties>
</file>